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346" r:id="rId2"/>
    <p:sldId id="1657" r:id="rId3"/>
    <p:sldId id="1701" r:id="rId4"/>
    <p:sldId id="350" r:id="rId5"/>
    <p:sldId id="1674" r:id="rId6"/>
    <p:sldId id="1681" r:id="rId7"/>
    <p:sldId id="1702" r:id="rId8"/>
    <p:sldId id="1703" r:id="rId9"/>
    <p:sldId id="1677" r:id="rId10"/>
    <p:sldId id="1721" r:id="rId11"/>
    <p:sldId id="1704" r:id="rId12"/>
    <p:sldId id="1705" r:id="rId13"/>
    <p:sldId id="1706" r:id="rId14"/>
    <p:sldId id="1707" r:id="rId15"/>
    <p:sldId id="1709" r:id="rId16"/>
    <p:sldId id="1710" r:id="rId17"/>
    <p:sldId id="1715" r:id="rId18"/>
    <p:sldId id="1716" r:id="rId19"/>
    <p:sldId id="1718" r:id="rId20"/>
    <p:sldId id="1712" r:id="rId21"/>
    <p:sldId id="1719" r:id="rId22"/>
    <p:sldId id="1720" r:id="rId23"/>
    <p:sldId id="1700" r:id="rId24"/>
    <p:sldId id="1673" r:id="rId25"/>
  </p:sldIdLst>
  <p:sldSz cx="12192000" cy="6858000"/>
  <p:notesSz cx="7315200" cy="96012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521415D9-36F7-43E2-AB2F-B90AF26B5E84}">
      <p14:sectionLst xmlns:p14="http://schemas.microsoft.com/office/powerpoint/2010/main">
        <p14:section name="Default Section" id="{4C7A32B2-FBEB-4008-86AA-4A9A34DC6D8C}">
          <p14:sldIdLst>
            <p14:sldId id="346"/>
            <p14:sldId id="1657"/>
            <p14:sldId id="1701"/>
            <p14:sldId id="350"/>
            <p14:sldId id="1674"/>
            <p14:sldId id="1681"/>
            <p14:sldId id="1702"/>
            <p14:sldId id="1703"/>
            <p14:sldId id="1677"/>
            <p14:sldId id="1721"/>
            <p14:sldId id="1704"/>
            <p14:sldId id="1705"/>
            <p14:sldId id="1706"/>
            <p14:sldId id="1707"/>
            <p14:sldId id="1709"/>
            <p14:sldId id="1710"/>
            <p14:sldId id="1715"/>
            <p14:sldId id="1716"/>
            <p14:sldId id="1718"/>
            <p14:sldId id="1712"/>
            <p14:sldId id="1719"/>
            <p14:sldId id="1720"/>
            <p14:sldId id="1700"/>
            <p14:sldId id="1673"/>
          </p14:sldIdLst>
        </p14:section>
      </p14:sectionLst>
    </p:ext>
    <p:ext uri="{EFAFB233-063F-42B5-8137-9DF3F51BA10A}">
      <p15:sldGuideLst xmlns:p15="http://schemas.microsoft.com/office/powerpoint/2012/main">
        <p15:guide id="1" orient="horz" pos="968" userDrawn="1">
          <p15:clr>
            <a:srgbClr val="A4A3A4"/>
          </p15:clr>
        </p15:guide>
        <p15:guide id="2" pos="3840" userDrawn="1">
          <p15:clr>
            <a:srgbClr val="A4A3A4"/>
          </p15:clr>
        </p15:guide>
        <p15:guide id="4" pos="60" userDrawn="1">
          <p15:clr>
            <a:srgbClr val="A4A3A4"/>
          </p15:clr>
        </p15:guide>
        <p15:guide id="5" pos="7620" userDrawn="1">
          <p15:clr>
            <a:srgbClr val="A4A3A4"/>
          </p15:clr>
        </p15:guide>
        <p15:guide id="6" orient="horz" pos="118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 Hare" initials="BH" lastIdx="8" clrIdx="0"/>
  <p:cmAuthor id="1" name="Marie Lindberg" initials="" lastIdx="1" clrIdx="1"/>
  <p:cmAuthor id="2" name="Markus Hagemann" initials="MH" lastIdx="1" clrIdx="2"/>
  <p:cmAuthor id="3" name="Niklas Höhne"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07BA6"/>
    <a:srgbClr val="A7C6DA"/>
    <a:srgbClr val="4F8EB5"/>
    <a:srgbClr val="E9E8E8"/>
    <a:srgbClr val="E75113"/>
    <a:srgbClr val="C0BFCB"/>
    <a:srgbClr val="800000"/>
    <a:srgbClr val="D6DFE2"/>
    <a:srgbClr val="6D8B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3" autoAdjust="0"/>
    <p:restoredTop sz="96247" autoAdjust="0"/>
  </p:normalViewPr>
  <p:slideViewPr>
    <p:cSldViewPr snapToObjects="1">
      <p:cViewPr varScale="1">
        <p:scale>
          <a:sx n="74" d="100"/>
          <a:sy n="74" d="100"/>
        </p:scale>
        <p:origin x="2208" y="888"/>
      </p:cViewPr>
      <p:guideLst>
        <p:guide orient="horz" pos="968"/>
        <p:guide pos="3840"/>
        <p:guide pos="60"/>
        <p:guide pos="7620"/>
        <p:guide orient="horz" pos="11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51" d="100"/>
          <a:sy n="51" d="100"/>
        </p:scale>
        <p:origin x="282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34" charset="0"/>
              </a:defRPr>
            </a:lvl1pPr>
          </a:lstStyle>
          <a:p>
            <a:fld id="{BA6C2BBB-4525-46E4-B06D-32B17822AA08}" type="datetimeFigureOut">
              <a:rPr lang="en-US" altLang="en-US"/>
              <a:pPr/>
              <a:t>5/23/2025</a:t>
            </a:fld>
            <a:endParaRPr lang="en-US" altLang="en-US"/>
          </a:p>
        </p:txBody>
      </p:sp>
      <p:sp>
        <p:nvSpPr>
          <p:cNvPr id="4" name="Footer Placeholder 3"/>
          <p:cNvSpPr>
            <a:spLocks noGrp="1"/>
          </p:cNvSpPr>
          <p:nvPr>
            <p:ph type="ftr" sz="quarter" idx="2"/>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a:defRPr sz="13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34" charset="0"/>
              </a:defRPr>
            </a:lvl1pPr>
          </a:lstStyle>
          <a:p>
            <a:fld id="{1BF07A7E-19F5-4E0D-9B8F-891DAD78923E}" type="slidenum">
              <a:rPr lang="en-US" altLang="en-US"/>
              <a:pPr/>
              <a:t>‹#›</a:t>
            </a:fld>
            <a:endParaRPr lang="en-US" altLang="en-US"/>
          </a:p>
        </p:txBody>
      </p:sp>
    </p:spTree>
    <p:extLst>
      <p:ext uri="{BB962C8B-B14F-4D97-AF65-F5344CB8AC3E}">
        <p14:creationId xmlns:p14="http://schemas.microsoft.com/office/powerpoint/2010/main" val="22632651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34" charset="0"/>
              </a:defRPr>
            </a:lvl1pPr>
          </a:lstStyle>
          <a:p>
            <a:fld id="{18121F4A-35C4-4DC6-8E41-6BD4D403F705}" type="datetimeFigureOut">
              <a:rPr lang="en-US" altLang="en-US"/>
              <a:pPr/>
              <a:t>5/23/2025</a:t>
            </a:fld>
            <a:endParaRPr lang="en-US" alt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wrap="square" lIns="96661" tIns="48331" rIns="96661" bIns="48331"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a:defRPr sz="13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34" charset="0"/>
              </a:defRPr>
            </a:lvl1pPr>
          </a:lstStyle>
          <a:p>
            <a:fld id="{E4D582CF-684F-40B8-81D3-33CF9EC23A1B}" type="slidenum">
              <a:rPr lang="en-US" altLang="en-US"/>
              <a:pPr/>
              <a:t>‹#›</a:t>
            </a:fld>
            <a:endParaRPr lang="en-US" altLang="en-US"/>
          </a:p>
        </p:txBody>
      </p:sp>
    </p:spTree>
    <p:extLst>
      <p:ext uri="{BB962C8B-B14F-4D97-AF65-F5344CB8AC3E}">
        <p14:creationId xmlns:p14="http://schemas.microsoft.com/office/powerpoint/2010/main" val="272951905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Thermometer version: Nov 2022 update</a:t>
            </a:r>
          </a:p>
        </p:txBody>
      </p:sp>
      <p:sp>
        <p:nvSpPr>
          <p:cNvPr id="4" name="Slide Number Placeholder 3"/>
          <p:cNvSpPr>
            <a:spLocks noGrp="1"/>
          </p:cNvSpPr>
          <p:nvPr>
            <p:ph type="sldNum" sz="quarter" idx="5"/>
          </p:nvPr>
        </p:nvSpPr>
        <p:spPr/>
        <p:txBody>
          <a:bodyPr/>
          <a:lstStyle/>
          <a:p>
            <a:fld id="{E4D582CF-684F-40B8-81D3-33CF9EC23A1B}" type="slidenum">
              <a:rPr lang="en-US" altLang="en-US" smtClean="0"/>
              <a:pPr/>
              <a:t>1</a:t>
            </a:fld>
            <a:endParaRPr lang="en-US" altLang="en-US"/>
          </a:p>
        </p:txBody>
      </p:sp>
    </p:spTree>
    <p:extLst>
      <p:ext uri="{BB962C8B-B14F-4D97-AF65-F5344CB8AC3E}">
        <p14:creationId xmlns:p14="http://schemas.microsoft.com/office/powerpoint/2010/main" val="3639786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9B930-8025-CD8A-DCF0-90ED7D3F91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31B87B-EDBC-B7F8-3172-A7C5B28E50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FBA80C-52A4-4A4E-835C-AE492A619086}"/>
              </a:ext>
            </a:extLst>
          </p:cNvPr>
          <p:cNvSpPr>
            <a:spLocks noGrp="1"/>
          </p:cNvSpPr>
          <p:nvPr>
            <p:ph type="body" idx="1"/>
          </p:nvPr>
        </p:nvSpPr>
        <p:spPr/>
        <p:txBody>
          <a:bodyPr/>
          <a:lstStyle/>
          <a:p>
            <a:r>
              <a:rPr lang="en-GB" sz="1800" dirty="0"/>
              <a:t>There are 41 GW of fossil gas and oil power plants, either announced or in pre-construction phase in Brazil, with over 4 GW currently under construction (Global Energy Monitor, 2024). </a:t>
            </a:r>
          </a:p>
          <a:p>
            <a:endParaRPr lang="en-GB" dirty="0"/>
          </a:p>
        </p:txBody>
      </p:sp>
      <p:sp>
        <p:nvSpPr>
          <p:cNvPr id="4" name="Slide Number Placeholder 3">
            <a:extLst>
              <a:ext uri="{FF2B5EF4-FFF2-40B4-BE49-F238E27FC236}">
                <a16:creationId xmlns:a16="http://schemas.microsoft.com/office/drawing/2014/main" id="{819460DD-A96C-8BE1-CA0D-04034EEC8AAC}"/>
              </a:ext>
            </a:extLst>
          </p:cNvPr>
          <p:cNvSpPr>
            <a:spLocks noGrp="1"/>
          </p:cNvSpPr>
          <p:nvPr>
            <p:ph type="sldNum" sz="quarter" idx="5"/>
          </p:nvPr>
        </p:nvSpPr>
        <p:spPr/>
        <p:txBody>
          <a:bodyPr/>
          <a:lstStyle/>
          <a:p>
            <a:fld id="{E4D582CF-684F-40B8-81D3-33CF9EC23A1B}" type="slidenum">
              <a:rPr lang="en-US" altLang="en-US" smtClean="0"/>
              <a:pPr/>
              <a:t>18</a:t>
            </a:fld>
            <a:endParaRPr lang="en-US" altLang="en-US"/>
          </a:p>
        </p:txBody>
      </p:sp>
    </p:spTree>
    <p:extLst>
      <p:ext uri="{BB962C8B-B14F-4D97-AF65-F5344CB8AC3E}">
        <p14:creationId xmlns:p14="http://schemas.microsoft.com/office/powerpoint/2010/main" val="776741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54524-ADB4-D886-E976-393C534887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C5730-8C67-540F-27FB-AABBC93756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2CDD0A-5DA3-837C-705C-1ACCF3E097F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8D30F89-420B-C96B-15F8-BB927A0E75DF}"/>
              </a:ext>
            </a:extLst>
          </p:cNvPr>
          <p:cNvSpPr>
            <a:spLocks noGrp="1"/>
          </p:cNvSpPr>
          <p:nvPr>
            <p:ph type="sldNum" sz="quarter" idx="5"/>
          </p:nvPr>
        </p:nvSpPr>
        <p:spPr/>
        <p:txBody>
          <a:bodyPr/>
          <a:lstStyle/>
          <a:p>
            <a:fld id="{E4D582CF-684F-40B8-81D3-33CF9EC23A1B}" type="slidenum">
              <a:rPr lang="en-US" altLang="en-US" smtClean="0"/>
              <a:pPr/>
              <a:t>19</a:t>
            </a:fld>
            <a:endParaRPr lang="en-US" altLang="en-US"/>
          </a:p>
        </p:txBody>
      </p:sp>
    </p:spTree>
    <p:extLst>
      <p:ext uri="{BB962C8B-B14F-4D97-AF65-F5344CB8AC3E}">
        <p14:creationId xmlns:p14="http://schemas.microsoft.com/office/powerpoint/2010/main" val="803731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241CF-9743-032D-75BB-A2E649326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53708-3B52-1239-16E6-94C7BFB92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4CE8A-A2FC-8646-0D55-443CB26FEC65}"/>
              </a:ext>
            </a:extLst>
          </p:cNvPr>
          <p:cNvSpPr>
            <a:spLocks noGrp="1"/>
          </p:cNvSpPr>
          <p:nvPr>
            <p:ph type="body" idx="1"/>
          </p:nvPr>
        </p:nvSpPr>
        <p:spPr/>
        <p:txBody>
          <a:bodyPr/>
          <a:lstStyle/>
          <a:p>
            <a:pPr algn="l">
              <a:buNone/>
            </a:pPr>
            <a:r>
              <a:rPr lang="en-GB" b="0" i="0" u="none" strike="noStrike" dirty="0">
                <a:solidFill>
                  <a:srgbClr val="3A494F"/>
                </a:solidFill>
                <a:effectLst/>
                <a:latin typeface="Open Sans" panose="020B0606030504020204" pitchFamily="34" charset="0"/>
              </a:rPr>
              <a:t>The reasons for low renewable power generation despite high generation capacity are manyfold. Rapid electricity demand growth means that fossil fuels are still needed to meet a significant portion of the increased demand, keeping their overall share high relative to renewables in the total mix. In 2024, for the first time more than 50% of the demand growth has been met through non-fossil sources.</a:t>
            </a:r>
          </a:p>
          <a:p>
            <a:pPr algn="l"/>
            <a:r>
              <a:rPr lang="en-GB" b="0" i="0" u="none" strike="noStrike" dirty="0">
                <a:solidFill>
                  <a:srgbClr val="3A494F"/>
                </a:solidFill>
                <a:effectLst/>
                <a:latin typeface="Open Sans" panose="020B0606030504020204" pitchFamily="34" charset="0"/>
              </a:rPr>
              <a:t>There are also weather-related factors that have caused lower renewables power generation. Storage capacity is still limited, and night demand is mainly met through fossil sources. Lower solar radiation than expected has meant that solar generation has not fully reflected the impact of the generation capacity boom. Wind generation is affected by variable wind conditions year to year. Hydropower generation is significantly affected by drought conditions, though India saw a rebound in hydro in 2024 after a decline in 2023.</a:t>
            </a:r>
          </a:p>
          <a:p>
            <a:endParaRPr lang="en-GB" dirty="0"/>
          </a:p>
        </p:txBody>
      </p:sp>
      <p:sp>
        <p:nvSpPr>
          <p:cNvPr id="4" name="Slide Number Placeholder 3">
            <a:extLst>
              <a:ext uri="{FF2B5EF4-FFF2-40B4-BE49-F238E27FC236}">
                <a16:creationId xmlns:a16="http://schemas.microsoft.com/office/drawing/2014/main" id="{03EDE40B-4FD2-E843-FD9F-E59013ACE44D}"/>
              </a:ext>
            </a:extLst>
          </p:cNvPr>
          <p:cNvSpPr>
            <a:spLocks noGrp="1"/>
          </p:cNvSpPr>
          <p:nvPr>
            <p:ph type="sldNum" sz="quarter" idx="5"/>
          </p:nvPr>
        </p:nvSpPr>
        <p:spPr/>
        <p:txBody>
          <a:bodyPr/>
          <a:lstStyle/>
          <a:p>
            <a:fld id="{E4D582CF-684F-40B8-81D3-33CF9EC23A1B}" type="slidenum">
              <a:rPr lang="en-US" altLang="en-US" smtClean="0"/>
              <a:pPr/>
              <a:t>20</a:t>
            </a:fld>
            <a:endParaRPr lang="en-US" altLang="en-US"/>
          </a:p>
        </p:txBody>
      </p:sp>
    </p:spTree>
    <p:extLst>
      <p:ext uri="{BB962C8B-B14F-4D97-AF65-F5344CB8AC3E}">
        <p14:creationId xmlns:p14="http://schemas.microsoft.com/office/powerpoint/2010/main" val="1555985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39C7C-6FDC-59CE-F65D-952C31F980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084B76-E513-9B73-D6F3-8F5ED796D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0BA00B-9694-F7A1-6B64-5EE792C4EC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6820B76-851D-0914-6949-226A158EC661}"/>
              </a:ext>
            </a:extLst>
          </p:cNvPr>
          <p:cNvSpPr>
            <a:spLocks noGrp="1"/>
          </p:cNvSpPr>
          <p:nvPr>
            <p:ph type="sldNum" sz="quarter" idx="5"/>
          </p:nvPr>
        </p:nvSpPr>
        <p:spPr/>
        <p:txBody>
          <a:bodyPr/>
          <a:lstStyle/>
          <a:p>
            <a:fld id="{E4D582CF-684F-40B8-81D3-33CF9EC23A1B}" type="slidenum">
              <a:rPr lang="en-US" altLang="en-US" smtClean="0"/>
              <a:pPr/>
              <a:t>21</a:t>
            </a:fld>
            <a:endParaRPr lang="en-US" altLang="en-US"/>
          </a:p>
        </p:txBody>
      </p:sp>
    </p:spTree>
    <p:extLst>
      <p:ext uri="{BB962C8B-B14F-4D97-AF65-F5344CB8AC3E}">
        <p14:creationId xmlns:p14="http://schemas.microsoft.com/office/powerpoint/2010/main" val="2739372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91DCB-CE31-74A7-D320-12E9924A30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4D3B2-F4F5-2078-9EB4-1FBC86C5AD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B25DF-BB18-0AEA-0DC7-AF1ACD35C8C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A44642-4C96-C329-B069-8C39848B30C8}"/>
              </a:ext>
            </a:extLst>
          </p:cNvPr>
          <p:cNvSpPr>
            <a:spLocks noGrp="1"/>
          </p:cNvSpPr>
          <p:nvPr>
            <p:ph type="sldNum" sz="quarter" idx="5"/>
          </p:nvPr>
        </p:nvSpPr>
        <p:spPr/>
        <p:txBody>
          <a:bodyPr/>
          <a:lstStyle/>
          <a:p>
            <a:fld id="{E4D582CF-684F-40B8-81D3-33CF9EC23A1B}" type="slidenum">
              <a:rPr lang="en-US" altLang="en-US" smtClean="0"/>
              <a:pPr/>
              <a:t>22</a:t>
            </a:fld>
            <a:endParaRPr lang="en-US" altLang="en-US"/>
          </a:p>
        </p:txBody>
      </p:sp>
    </p:spTree>
    <p:extLst>
      <p:ext uri="{BB962C8B-B14F-4D97-AF65-F5344CB8AC3E}">
        <p14:creationId xmlns:p14="http://schemas.microsoft.com/office/powerpoint/2010/main" val="3825396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494A4D"/>
                </a:solidFill>
                <a:latin typeface="Ubuntu" panose="020B0504030602030204" pitchFamily="34" charset="0"/>
              </a:rPr>
              <a:t>Global annual renewable capacity additions increased by almost 50% in 2023, the fastest growth rate in the past two decades</a:t>
            </a:r>
            <a:endParaRPr lang="en-GB" dirty="0"/>
          </a:p>
        </p:txBody>
      </p:sp>
      <p:sp>
        <p:nvSpPr>
          <p:cNvPr id="4" name="Slide Number Placeholder 3"/>
          <p:cNvSpPr>
            <a:spLocks noGrp="1"/>
          </p:cNvSpPr>
          <p:nvPr>
            <p:ph type="sldNum" sz="quarter" idx="5"/>
          </p:nvPr>
        </p:nvSpPr>
        <p:spPr/>
        <p:txBody>
          <a:bodyPr/>
          <a:lstStyle/>
          <a:p>
            <a:fld id="{E4D582CF-684F-40B8-81D3-33CF9EC23A1B}" type="slidenum">
              <a:rPr lang="en-US" altLang="en-US" smtClean="0"/>
              <a:pPr/>
              <a:t>5</a:t>
            </a:fld>
            <a:endParaRPr lang="en-US" altLang="en-US"/>
          </a:p>
        </p:txBody>
      </p:sp>
    </p:spTree>
    <p:extLst>
      <p:ext uri="{BB962C8B-B14F-4D97-AF65-F5344CB8AC3E}">
        <p14:creationId xmlns:p14="http://schemas.microsoft.com/office/powerpoint/2010/main" val="2508352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C7E52-95B2-41B3-B6B2-7C42A2F338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987845-6EB7-D8C1-1409-7E648AB6C8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DA9123-4288-B958-D104-D49A127B4999}"/>
              </a:ext>
            </a:extLst>
          </p:cNvPr>
          <p:cNvSpPr>
            <a:spLocks noGrp="1"/>
          </p:cNvSpPr>
          <p:nvPr>
            <p:ph type="body" idx="1"/>
          </p:nvPr>
        </p:nvSpPr>
        <p:spPr/>
        <p:txBody>
          <a:bodyPr/>
          <a:lstStyle/>
          <a:p>
            <a:r>
              <a:rPr lang="en-GB" sz="1200" dirty="0">
                <a:solidFill>
                  <a:srgbClr val="494A4D"/>
                </a:solidFill>
                <a:latin typeface="Ubuntu" panose="020B0504030602030204" pitchFamily="34" charset="0"/>
              </a:rPr>
              <a:t>Global annual renewable capacity additions increased by almost 50% in 2023, the fastest growth rate in the past two decades</a:t>
            </a:r>
            <a:endParaRPr lang="en-GB" dirty="0"/>
          </a:p>
        </p:txBody>
      </p:sp>
      <p:sp>
        <p:nvSpPr>
          <p:cNvPr id="4" name="Slide Number Placeholder 3">
            <a:extLst>
              <a:ext uri="{FF2B5EF4-FFF2-40B4-BE49-F238E27FC236}">
                <a16:creationId xmlns:a16="http://schemas.microsoft.com/office/drawing/2014/main" id="{62449B46-FF38-1EF9-8F9D-94A559B86E16}"/>
              </a:ext>
            </a:extLst>
          </p:cNvPr>
          <p:cNvSpPr>
            <a:spLocks noGrp="1"/>
          </p:cNvSpPr>
          <p:nvPr>
            <p:ph type="sldNum" sz="quarter" idx="5"/>
          </p:nvPr>
        </p:nvSpPr>
        <p:spPr/>
        <p:txBody>
          <a:bodyPr/>
          <a:lstStyle/>
          <a:p>
            <a:fld id="{E4D582CF-684F-40B8-81D3-33CF9EC23A1B}" type="slidenum">
              <a:rPr lang="en-US" altLang="en-US" smtClean="0"/>
              <a:pPr/>
              <a:t>6</a:t>
            </a:fld>
            <a:endParaRPr lang="en-US" altLang="en-US"/>
          </a:p>
        </p:txBody>
      </p:sp>
    </p:spTree>
    <p:extLst>
      <p:ext uri="{BB962C8B-B14F-4D97-AF65-F5344CB8AC3E}">
        <p14:creationId xmlns:p14="http://schemas.microsoft.com/office/powerpoint/2010/main" val="3128477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solidFill>
                  <a:srgbClr val="494A4D"/>
                </a:solidFill>
                <a:latin typeface="Ubuntu" panose="020B0504030602030204" pitchFamily="34" charset="0"/>
              </a:rPr>
              <a:t>No ‘</a:t>
            </a:r>
            <a:r>
              <a:rPr lang="en-GB" sz="1400" i="1" dirty="0">
                <a:solidFill>
                  <a:srgbClr val="494A4D"/>
                </a:solidFill>
                <a:latin typeface="Ubuntu" panose="020B0504030602030204" pitchFamily="34" charset="0"/>
              </a:rPr>
              <a:t>one-size fits all</a:t>
            </a:r>
            <a:r>
              <a:rPr lang="en-GB" sz="1400" dirty="0">
                <a:solidFill>
                  <a:srgbClr val="494A4D"/>
                </a:solidFill>
                <a:latin typeface="Ubuntu" panose="020B0504030602030204" pitchFamily="34" charset="0"/>
              </a:rPr>
              <a:t>’: The power sector transition looks different in different countries</a:t>
            </a:r>
          </a:p>
          <a:p>
            <a:pPr lvl="1"/>
            <a:r>
              <a:rPr lang="en-GB" sz="1400" dirty="0">
                <a:solidFill>
                  <a:srgbClr val="494A4D"/>
                </a:solidFill>
                <a:latin typeface="Ubuntu" panose="020B0504030602030204" pitchFamily="34" charset="0"/>
              </a:rPr>
              <a:t>Some countries have already started, some are only starting</a:t>
            </a:r>
          </a:p>
          <a:p>
            <a:pPr lvl="1"/>
            <a:r>
              <a:rPr lang="en-GB" sz="1400" dirty="0">
                <a:solidFill>
                  <a:srgbClr val="494A4D"/>
                </a:solidFill>
                <a:latin typeface="Ubuntu" panose="020B0504030602030204" pitchFamily="34" charset="0"/>
              </a:rPr>
              <a:t>Current generation mix conditions the transition (e.g., role of hydropower and other carbon-free technologies)</a:t>
            </a:r>
          </a:p>
          <a:p>
            <a:pPr lvl="1"/>
            <a:r>
              <a:rPr lang="en-GB" sz="1400" dirty="0">
                <a:solidFill>
                  <a:srgbClr val="494A4D"/>
                </a:solidFill>
                <a:latin typeface="Ubuntu" panose="020B0504030602030204" pitchFamily="34" charset="0"/>
              </a:rPr>
              <a:t>Equity considerations must be factored in (international finance and speed)</a:t>
            </a:r>
          </a:p>
          <a:p>
            <a:pPr lvl="1"/>
            <a:r>
              <a:rPr lang="en-GB" sz="1400" dirty="0">
                <a:solidFill>
                  <a:srgbClr val="494A4D"/>
                </a:solidFill>
                <a:latin typeface="Ubuntu" panose="020B0504030602030204" pitchFamily="34" charset="0"/>
              </a:rPr>
              <a:t>Not all countries would need to triple.</a:t>
            </a:r>
          </a:p>
          <a:p>
            <a:endParaRPr lang="en-GB" dirty="0"/>
          </a:p>
        </p:txBody>
      </p:sp>
      <p:sp>
        <p:nvSpPr>
          <p:cNvPr id="4" name="Slide Number Placeholder 3"/>
          <p:cNvSpPr>
            <a:spLocks noGrp="1"/>
          </p:cNvSpPr>
          <p:nvPr>
            <p:ph type="sldNum" sz="quarter" idx="5"/>
          </p:nvPr>
        </p:nvSpPr>
        <p:spPr/>
        <p:txBody>
          <a:bodyPr/>
          <a:lstStyle/>
          <a:p>
            <a:fld id="{E4D582CF-684F-40B8-81D3-33CF9EC23A1B}" type="slidenum">
              <a:rPr lang="en-US" altLang="en-US" smtClean="0"/>
              <a:pPr/>
              <a:t>7</a:t>
            </a:fld>
            <a:endParaRPr lang="en-US" altLang="en-US"/>
          </a:p>
        </p:txBody>
      </p:sp>
    </p:spTree>
    <p:extLst>
      <p:ext uri="{BB962C8B-B14F-4D97-AF65-F5344CB8AC3E}">
        <p14:creationId xmlns:p14="http://schemas.microsoft.com/office/powerpoint/2010/main" val="1813936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Overall approach – brief recap of key points from Gustavo’s presentation</a:t>
            </a:r>
          </a:p>
          <a:p>
            <a:r>
              <a:rPr lang="en-US" sz="1200" b="0" dirty="0"/>
              <a:t>CAT looks at progress toward fossil fuel phase out and renewables scale-up for individual countries.</a:t>
            </a:r>
          </a:p>
          <a:p>
            <a:r>
              <a:rPr lang="en-US" sz="1200" b="0" dirty="0"/>
              <a:t>Goal – identify where things are going well and what we can learn; identify where things are not going so well so that action and resources can be directed there. </a:t>
            </a:r>
          </a:p>
          <a:p>
            <a:r>
              <a:rPr lang="en-US" sz="1200" b="0" dirty="0">
                <a:solidFill>
                  <a:schemeClr val="accent6"/>
                </a:solidFill>
              </a:rPr>
              <a:t>16 CAT countries: </a:t>
            </a:r>
            <a:r>
              <a:rPr lang="en-GB" b="0" i="0" u="none" strike="noStrike" dirty="0">
                <a:solidFill>
                  <a:srgbClr val="3A494F"/>
                </a:solidFill>
                <a:effectLst/>
                <a:latin typeface="Open Sans" panose="020B0606030504020204" pitchFamily="34" charset="0"/>
              </a:rPr>
              <a:t>Argentina, Brazil, Canada, Chile, EU, India, Nigeria, Norway, South Africa, South Korea, Saudi Arabia, Switzerland, Türkiye, UAE, UK, USA.</a:t>
            </a:r>
            <a:endParaRPr lang="en-GB" b="0" dirty="0"/>
          </a:p>
        </p:txBody>
      </p:sp>
      <p:sp>
        <p:nvSpPr>
          <p:cNvPr id="4" name="Slide Number Placeholder 3"/>
          <p:cNvSpPr>
            <a:spLocks noGrp="1"/>
          </p:cNvSpPr>
          <p:nvPr>
            <p:ph type="sldNum" sz="quarter" idx="5"/>
          </p:nvPr>
        </p:nvSpPr>
        <p:spPr/>
        <p:txBody>
          <a:bodyPr/>
          <a:lstStyle/>
          <a:p>
            <a:fld id="{E4D582CF-684F-40B8-81D3-33CF9EC23A1B}" type="slidenum">
              <a:rPr lang="en-US" altLang="en-US" smtClean="0"/>
              <a:pPr/>
              <a:t>11</a:t>
            </a:fld>
            <a:endParaRPr lang="en-US" altLang="en-US"/>
          </a:p>
        </p:txBody>
      </p:sp>
    </p:spTree>
    <p:extLst>
      <p:ext uri="{BB962C8B-B14F-4D97-AF65-F5344CB8AC3E}">
        <p14:creationId xmlns:p14="http://schemas.microsoft.com/office/powerpoint/2010/main" val="2784246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3 energy sources: coal, fossil gas &amp; renewables. </a:t>
            </a:r>
            <a:r>
              <a:rPr lang="en-GB" sz="1200" dirty="0">
                <a:effectLst/>
                <a:latin typeface="Ubuntu" panose="020B0504030602030204" pitchFamily="34" charset="0"/>
                <a:ea typeface="SimSun" panose="02010600030101010101" pitchFamily="2" charset="-122"/>
                <a:cs typeface="Times New Roman" panose="02020603050405020304" pitchFamily="18" charset="0"/>
              </a:rPr>
              <a:t>We analyse oil in a similar way to coal and fossil gas for those countries where the contribution to overall power generation is greater than 5%. In a few CAT countries, including Bangladesh, Pakistan, Saudi Arabia, and Senegal, oil is a commonly-used fuel source for power generation.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dirty="0">
              <a:effectLst/>
              <a:latin typeface="Ubuntu" panose="020B0504030602030204" pitchFamily="34" charset="0"/>
              <a:ea typeface="SimSun" panose="02010600030101010101" pitchFamily="2" charset="-122"/>
              <a:cs typeface="Times New Roman" panose="02020603050405020304" pitchFamily="18" charset="0"/>
            </a:endParaRPr>
          </a:p>
          <a:p>
            <a:pPr marL="457200">
              <a:lnSpc>
                <a:spcPct val="110000"/>
              </a:lnSpc>
              <a:spcAft>
                <a:spcPts val="800"/>
              </a:spcAft>
              <a:buNone/>
            </a:pPr>
            <a:r>
              <a:rPr lang="en-GB" sz="1200" b="1" dirty="0">
                <a:solidFill>
                  <a:srgbClr val="9976AF"/>
                </a:solidFill>
                <a:effectLst/>
                <a:latin typeface="Ubuntu" panose="020B0504030602030204" pitchFamily="34" charset="0"/>
                <a:ea typeface="SimSun" panose="02010600030101010101" pitchFamily="2" charset="-122"/>
                <a:cs typeface="Times New Roman" panose="02020603050405020304" pitchFamily="18" charset="0"/>
              </a:rPr>
              <a:t>Wrong direction</a:t>
            </a:r>
            <a:r>
              <a:rPr lang="en-GB" sz="1200" dirty="0">
                <a:solidFill>
                  <a:srgbClr val="9976AF"/>
                </a:solidFill>
                <a:effectLst/>
                <a:latin typeface="Ubuntu" panose="020B0504030602030204" pitchFamily="34" charset="0"/>
                <a:ea typeface="SimSun" panose="02010600030101010101" pitchFamily="2" charset="-122"/>
                <a:cs typeface="Times New Roman" panose="02020603050405020304" pitchFamily="18" charset="0"/>
              </a:rPr>
              <a:t> </a:t>
            </a:r>
            <a:r>
              <a:rPr lang="en-GB" sz="1200" dirty="0">
                <a:effectLst/>
                <a:latin typeface="Ubuntu" panose="020B0504030602030204" pitchFamily="34" charset="0"/>
                <a:ea typeface="SimSun" panose="02010600030101010101" pitchFamily="2" charset="-122"/>
                <a:cs typeface="Times New Roman" panose="02020603050405020304" pitchFamily="18" charset="0"/>
              </a:rPr>
              <a:t>- Policies and actions are heading in the wrong direction with no indication of change coming.</a:t>
            </a:r>
            <a:endParaRPr lang="en-DE" sz="1200" dirty="0">
              <a:effectLst/>
              <a:latin typeface="Ubuntu" panose="020B0504030602030204" pitchFamily="34" charset="0"/>
              <a:ea typeface="SimSun" panose="02010600030101010101" pitchFamily="2" charset="-122"/>
              <a:cs typeface="Times New Roman" panose="02020603050405020304" pitchFamily="18" charset="0"/>
            </a:endParaRPr>
          </a:p>
          <a:p>
            <a:pPr marL="457200">
              <a:lnSpc>
                <a:spcPct val="110000"/>
              </a:lnSpc>
              <a:spcAft>
                <a:spcPts val="800"/>
              </a:spcAft>
              <a:buNone/>
            </a:pPr>
            <a:r>
              <a:rPr lang="en-GB" sz="1200" b="1" dirty="0">
                <a:solidFill>
                  <a:srgbClr val="EC6747"/>
                </a:solidFill>
                <a:effectLst/>
                <a:latin typeface="Ubuntu" panose="020B0504030602030204" pitchFamily="34" charset="0"/>
                <a:ea typeface="SimSun" panose="02010600030101010101" pitchFamily="2" charset="-122"/>
                <a:cs typeface="Times New Roman" panose="02020603050405020304" pitchFamily="18" charset="0"/>
              </a:rPr>
              <a:t>Mixed signals </a:t>
            </a:r>
            <a:r>
              <a:rPr lang="en-GB" sz="1200" dirty="0">
                <a:effectLst/>
                <a:latin typeface="Ubuntu" panose="020B0504030602030204" pitchFamily="34" charset="0"/>
                <a:ea typeface="SimSun" panose="02010600030101010101" pitchFamily="2" charset="-122"/>
                <a:cs typeface="Times New Roman" panose="02020603050405020304" pitchFamily="18" charset="0"/>
              </a:rPr>
              <a:t>(Coal, Fossil gas &amp; Oil</a:t>
            </a:r>
            <a:r>
              <a:rPr lang="en-GB" sz="1200" dirty="0">
                <a:latin typeface="Ubuntu" panose="020B0504030602030204" pitchFamily="34" charset="0"/>
                <a:ea typeface="SimSun" panose="02010600030101010101" pitchFamily="2" charset="-122"/>
                <a:cs typeface="Times New Roman" panose="02020603050405020304" pitchFamily="18" charset="0"/>
              </a:rPr>
              <a:t>)</a:t>
            </a:r>
            <a:r>
              <a:rPr lang="en-GB" sz="1200" b="1" dirty="0">
                <a:solidFill>
                  <a:srgbClr val="EC6747"/>
                </a:solidFill>
                <a:latin typeface="Ubuntu" panose="020B0504030602030204" pitchFamily="34" charset="0"/>
                <a:ea typeface="SimSun" panose="02010600030101010101" pitchFamily="2" charset="-122"/>
                <a:cs typeface="Times New Roman" panose="02020603050405020304" pitchFamily="18" charset="0"/>
              </a:rPr>
              <a:t> | Barely moving</a:t>
            </a:r>
            <a:r>
              <a:rPr lang="en-GB" sz="1200" b="1" dirty="0">
                <a:effectLst/>
                <a:latin typeface="Ubuntu" panose="020B0504030602030204" pitchFamily="34" charset="0"/>
                <a:ea typeface="SimSun" panose="02010600030101010101" pitchFamily="2" charset="-122"/>
                <a:cs typeface="Times New Roman" panose="02020603050405020304" pitchFamily="18" charset="0"/>
              </a:rPr>
              <a:t> </a:t>
            </a:r>
            <a:r>
              <a:rPr lang="en-GB" sz="1200" dirty="0">
                <a:effectLst/>
                <a:latin typeface="Ubuntu" panose="020B0504030602030204" pitchFamily="34" charset="0"/>
                <a:ea typeface="SimSun" panose="02010600030101010101" pitchFamily="2" charset="-122"/>
                <a:cs typeface="Times New Roman" panose="02020603050405020304" pitchFamily="18" charset="0"/>
              </a:rPr>
              <a:t>(RE) - Inconsistent or contradictory actions across the metrics evaluated.</a:t>
            </a:r>
            <a:endParaRPr lang="en-DE" sz="1200" dirty="0">
              <a:effectLst/>
              <a:latin typeface="Ubuntu" panose="020B0504030602030204" pitchFamily="34" charset="0"/>
              <a:ea typeface="SimSun" panose="02010600030101010101" pitchFamily="2" charset="-122"/>
              <a:cs typeface="Times New Roman" panose="02020603050405020304" pitchFamily="18" charset="0"/>
            </a:endParaRPr>
          </a:p>
          <a:p>
            <a:pPr marL="457200">
              <a:lnSpc>
                <a:spcPct val="110000"/>
              </a:lnSpc>
              <a:spcAft>
                <a:spcPts val="800"/>
              </a:spcAft>
              <a:buNone/>
            </a:pPr>
            <a:r>
              <a:rPr lang="en-GB" sz="1200" b="1" dirty="0">
                <a:solidFill>
                  <a:srgbClr val="F3AC48"/>
                </a:solidFill>
                <a:effectLst/>
                <a:latin typeface="Ubuntu" panose="020B0504030602030204" pitchFamily="34" charset="0"/>
                <a:ea typeface="SimSun" panose="02010600030101010101" pitchFamily="2" charset="-122"/>
                <a:cs typeface="Times New Roman" panose="02020603050405020304" pitchFamily="18" charset="0"/>
              </a:rPr>
              <a:t>Slow progress </a:t>
            </a:r>
            <a:r>
              <a:rPr lang="en-GB" sz="1200" dirty="0">
                <a:effectLst/>
                <a:latin typeface="Ubuntu" panose="020B0504030602030204" pitchFamily="34" charset="0"/>
                <a:ea typeface="SimSun" panose="02010600030101010101" pitchFamily="2" charset="-122"/>
                <a:cs typeface="Times New Roman" panose="02020603050405020304" pitchFamily="18" charset="0"/>
              </a:rPr>
              <a:t>- Some progress, but far too limited or slow.</a:t>
            </a:r>
            <a:endParaRPr lang="en-DE" sz="1200" dirty="0">
              <a:effectLst/>
              <a:latin typeface="Ubuntu" panose="020B0504030602030204" pitchFamily="34" charset="0"/>
              <a:ea typeface="SimSun" panose="02010600030101010101" pitchFamily="2" charset="-122"/>
              <a:cs typeface="Times New Roman" panose="02020603050405020304" pitchFamily="18" charset="0"/>
            </a:endParaRPr>
          </a:p>
          <a:p>
            <a:pPr marL="457200">
              <a:lnSpc>
                <a:spcPct val="110000"/>
              </a:lnSpc>
              <a:spcAft>
                <a:spcPts val="800"/>
              </a:spcAft>
              <a:buNone/>
            </a:pPr>
            <a:r>
              <a:rPr lang="en-GB" sz="1200" b="1" dirty="0">
                <a:solidFill>
                  <a:srgbClr val="F3E464"/>
                </a:solidFill>
                <a:effectLst/>
                <a:latin typeface="Ubuntu" panose="020B0504030602030204" pitchFamily="34" charset="0"/>
                <a:ea typeface="SimSun" panose="02010600030101010101" pitchFamily="2" charset="-122"/>
                <a:cs typeface="Times New Roman" panose="02020603050405020304" pitchFamily="18" charset="0"/>
              </a:rPr>
              <a:t>Making headway </a:t>
            </a:r>
            <a:r>
              <a:rPr lang="en-GB" sz="1200" dirty="0">
                <a:effectLst/>
                <a:latin typeface="Ubuntu" panose="020B0504030602030204" pitchFamily="34" charset="0"/>
                <a:ea typeface="SimSun" panose="02010600030101010101" pitchFamily="2" charset="-122"/>
                <a:cs typeface="Times New Roman" panose="02020603050405020304" pitchFamily="18" charset="0"/>
              </a:rPr>
              <a:t>- Solid, consistent, forward movement.</a:t>
            </a:r>
            <a:endParaRPr lang="en-DE" sz="1200" dirty="0">
              <a:effectLst/>
              <a:latin typeface="Ubuntu" panose="020B0504030602030204" pitchFamily="34" charset="0"/>
              <a:ea typeface="SimSun" panose="02010600030101010101" pitchFamily="2" charset="-122"/>
              <a:cs typeface="Times New Roman" panose="02020603050405020304" pitchFamily="18" charset="0"/>
            </a:endParaRPr>
          </a:p>
          <a:p>
            <a:pPr marL="114300" indent="0">
              <a:lnSpc>
                <a:spcPct val="110000"/>
              </a:lnSpc>
              <a:spcAft>
                <a:spcPts val="800"/>
              </a:spcAft>
              <a:buNone/>
            </a:pPr>
            <a:r>
              <a:rPr lang="en-GB" sz="1200" b="1" dirty="0">
                <a:solidFill>
                  <a:srgbClr val="99BB51"/>
                </a:solidFill>
                <a:effectLst/>
                <a:latin typeface="Ubuntu" panose="020B0504030602030204" pitchFamily="34" charset="0"/>
                <a:ea typeface="SimSun" panose="02010600030101010101" pitchFamily="2" charset="-122"/>
                <a:cs typeface="Times New Roman" panose="02020603050405020304" pitchFamily="18" charset="0"/>
              </a:rPr>
              <a:t>Coal / Fossil gas / Oil free  | </a:t>
            </a:r>
            <a:r>
              <a:rPr lang="en-GB" sz="1200" b="1" dirty="0">
                <a:solidFill>
                  <a:srgbClr val="99BB51"/>
                </a:solidFill>
                <a:latin typeface="Ubuntu" panose="020B0504030602030204" pitchFamily="34" charset="0"/>
                <a:ea typeface="SimSun" panose="02010600030101010101" pitchFamily="2" charset="-122"/>
                <a:cs typeface="Times New Roman" panose="02020603050405020304" pitchFamily="18" charset="0"/>
              </a:rPr>
              <a:t>Decarbonised</a:t>
            </a:r>
            <a:r>
              <a:rPr lang="en-GB" sz="1200" b="1" dirty="0">
                <a:effectLst/>
                <a:latin typeface="Ubuntu" panose="020B0504030602030204" pitchFamily="34" charset="0"/>
                <a:ea typeface="SimSun" panose="02010600030101010101" pitchFamily="2" charset="-122"/>
                <a:cs typeface="Times New Roman" panose="02020603050405020304" pitchFamily="18" charset="0"/>
              </a:rPr>
              <a:t> </a:t>
            </a:r>
            <a:r>
              <a:rPr lang="en-GB" sz="1200" dirty="0">
                <a:effectLst/>
                <a:latin typeface="Ubuntu" panose="020B0504030602030204" pitchFamily="34" charset="0"/>
                <a:ea typeface="SimSun" panose="02010600030101010101" pitchFamily="2" charset="-122"/>
                <a:cs typeface="Times New Roman" panose="02020603050405020304" pitchFamily="18" charset="0"/>
              </a:rPr>
              <a:t>(RE) - Clear frontrunners that have either completely removed this fossil fuel from their power system or never included it.</a:t>
            </a:r>
            <a:endParaRPr lang="en-DE" sz="1200" dirty="0">
              <a:effectLst/>
              <a:latin typeface="Ubuntu" panose="020B0504030602030204" pitchFamily="34" charset="0"/>
              <a:ea typeface="SimSun" panose="02010600030101010101" pitchFamily="2" charset="-122"/>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DE" sz="1200" dirty="0">
              <a:effectLst/>
              <a:latin typeface="Ubuntu" panose="020B0504030602030204" pitchFamily="34" charset="0"/>
              <a:ea typeface="SimSun" panose="02010600030101010101" pitchFamily="2" charset="-122"/>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4D582CF-684F-40B8-81D3-33CF9EC23A1B}" type="slidenum">
              <a:rPr lang="en-US" altLang="en-US" smtClean="0"/>
              <a:pPr/>
              <a:t>12</a:t>
            </a:fld>
            <a:endParaRPr lang="en-US" altLang="en-US"/>
          </a:p>
        </p:txBody>
      </p:sp>
    </p:spTree>
    <p:extLst>
      <p:ext uri="{BB962C8B-B14F-4D97-AF65-F5344CB8AC3E}">
        <p14:creationId xmlns:p14="http://schemas.microsoft.com/office/powerpoint/2010/main" val="2810945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dirty="0">
                <a:effectLst/>
                <a:latin typeface="Ubuntu" panose="020B0504030602030204" pitchFamily="34" charset="0"/>
                <a:ea typeface="SimSun" panose="02010600030101010101" pitchFamily="2" charset="-122"/>
                <a:cs typeface="Times New Roman" panose="02020603050405020304" pitchFamily="18" charset="0"/>
              </a:rPr>
              <a:t>Although nuclear electricity generation does not emit CO</a:t>
            </a:r>
            <a:r>
              <a:rPr lang="en-GB" sz="1800" baseline="-25000" dirty="0">
                <a:effectLst/>
                <a:latin typeface="Ubuntu" panose="020B0504030602030204" pitchFamily="34" charset="0"/>
                <a:ea typeface="SimSun" panose="02010600030101010101" pitchFamily="2" charset="-122"/>
                <a:cs typeface="Times New Roman" panose="02020603050405020304" pitchFamily="18" charset="0"/>
              </a:rPr>
              <a:t>2</a:t>
            </a:r>
            <a:r>
              <a:rPr lang="en-GB" sz="1800" dirty="0">
                <a:effectLst/>
                <a:latin typeface="Ubuntu" panose="020B0504030602030204" pitchFamily="34" charset="0"/>
                <a:ea typeface="SimSun" panose="02010600030101010101" pitchFamily="2" charset="-122"/>
                <a:cs typeface="Times New Roman" panose="02020603050405020304" pitchFamily="18" charset="0"/>
              </a:rPr>
              <a:t>, the CAT doesn’t see nuclear as the solution to the climate crisis due to its risks such as nuclear accidents and proliferation, high and increasing costs compared to alternatives such as renewables, long construction times, incompatibility with flexible supply of electricity from wind and solar and its vulnerability to heat waves. Our analysis therefore focuses on the shift toward a wind and solar based power system.</a:t>
            </a:r>
            <a:endParaRPr lang="en-DE" sz="1800" dirty="0">
              <a:effectLst/>
              <a:latin typeface="Ubuntu" panose="020B0504030602030204" pitchFamily="34" charset="0"/>
              <a:ea typeface="SimSun" panose="02010600030101010101" pitchFamily="2" charset="-122"/>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4D582CF-684F-40B8-81D3-33CF9EC23A1B}" type="slidenum">
              <a:rPr lang="en-US" altLang="en-US" smtClean="0"/>
              <a:pPr/>
              <a:t>15</a:t>
            </a:fld>
            <a:endParaRPr lang="en-US" altLang="en-US"/>
          </a:p>
        </p:txBody>
      </p:sp>
    </p:spTree>
    <p:extLst>
      <p:ext uri="{BB962C8B-B14F-4D97-AF65-F5344CB8AC3E}">
        <p14:creationId xmlns:p14="http://schemas.microsoft.com/office/powerpoint/2010/main" val="300636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DE0CD-7B7D-1901-5E7C-77DA9F327B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6ED8E-12F4-B553-5235-F341955F20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BDD986-1917-F257-5359-A6C97A236B3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dirty="0">
                <a:effectLst/>
                <a:latin typeface="Ubuntu" panose="020B0504030602030204" pitchFamily="34" charset="0"/>
                <a:ea typeface="SimSun" panose="02010600030101010101" pitchFamily="2" charset="-122"/>
                <a:cs typeface="Times New Roman" panose="02020603050405020304" pitchFamily="18" charset="0"/>
              </a:rPr>
              <a:t>Although nuclear electricity generation does not emit CO</a:t>
            </a:r>
            <a:r>
              <a:rPr lang="en-GB" sz="1800" baseline="-25000" dirty="0">
                <a:effectLst/>
                <a:latin typeface="Ubuntu" panose="020B0504030602030204" pitchFamily="34" charset="0"/>
                <a:ea typeface="SimSun" panose="02010600030101010101" pitchFamily="2" charset="-122"/>
                <a:cs typeface="Times New Roman" panose="02020603050405020304" pitchFamily="18" charset="0"/>
              </a:rPr>
              <a:t>2</a:t>
            </a:r>
            <a:r>
              <a:rPr lang="en-GB" sz="1800" dirty="0">
                <a:effectLst/>
                <a:latin typeface="Ubuntu" panose="020B0504030602030204" pitchFamily="34" charset="0"/>
                <a:ea typeface="SimSun" panose="02010600030101010101" pitchFamily="2" charset="-122"/>
                <a:cs typeface="Times New Roman" panose="02020603050405020304" pitchFamily="18" charset="0"/>
              </a:rPr>
              <a:t>, the CAT doesn’t see nuclear as the solution to the climate crisis due to its risks such as nuclear accidents and proliferation, high and increasing costs compared to alternatives such as renewables, long construction times, incompatibility with flexible supply of electricity from wind and solar and its vulnerability to heat waves. Our analysis therefore focuses on the shift toward a wind and solar based power system.</a:t>
            </a:r>
            <a:endParaRPr lang="en-DE" sz="1800" dirty="0">
              <a:effectLst/>
              <a:latin typeface="Ubuntu" panose="020B0504030602030204" pitchFamily="34" charset="0"/>
              <a:ea typeface="SimSun" panose="02010600030101010101" pitchFamily="2" charset="-122"/>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D7969068-D773-85CA-B105-56158B8BDA29}"/>
              </a:ext>
            </a:extLst>
          </p:cNvPr>
          <p:cNvSpPr>
            <a:spLocks noGrp="1"/>
          </p:cNvSpPr>
          <p:nvPr>
            <p:ph type="sldNum" sz="quarter" idx="5"/>
          </p:nvPr>
        </p:nvSpPr>
        <p:spPr/>
        <p:txBody>
          <a:bodyPr/>
          <a:lstStyle/>
          <a:p>
            <a:fld id="{E4D582CF-684F-40B8-81D3-33CF9EC23A1B}" type="slidenum">
              <a:rPr lang="en-US" altLang="en-US" smtClean="0"/>
              <a:pPr/>
              <a:t>16</a:t>
            </a:fld>
            <a:endParaRPr lang="en-US" altLang="en-US"/>
          </a:p>
        </p:txBody>
      </p:sp>
    </p:spTree>
    <p:extLst>
      <p:ext uri="{BB962C8B-B14F-4D97-AF65-F5344CB8AC3E}">
        <p14:creationId xmlns:p14="http://schemas.microsoft.com/office/powerpoint/2010/main" val="886668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88825-12A5-3639-E60A-C8EBEE106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1E7E5-0F0E-F5D6-0B5C-8891BE873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DB19CB-08A9-BA48-88F1-FE761CD904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320BD7D-3D90-4E5C-6132-27866020A7A2}"/>
              </a:ext>
            </a:extLst>
          </p:cNvPr>
          <p:cNvSpPr>
            <a:spLocks noGrp="1"/>
          </p:cNvSpPr>
          <p:nvPr>
            <p:ph type="sldNum" sz="quarter" idx="5"/>
          </p:nvPr>
        </p:nvSpPr>
        <p:spPr/>
        <p:txBody>
          <a:bodyPr/>
          <a:lstStyle/>
          <a:p>
            <a:fld id="{E4D582CF-684F-40B8-81D3-33CF9EC23A1B}" type="slidenum">
              <a:rPr lang="en-US" altLang="en-US" smtClean="0"/>
              <a:pPr/>
              <a:t>17</a:t>
            </a:fld>
            <a:endParaRPr lang="en-US" altLang="en-US"/>
          </a:p>
        </p:txBody>
      </p:sp>
    </p:spTree>
    <p:extLst>
      <p:ext uri="{BB962C8B-B14F-4D97-AF65-F5344CB8AC3E}">
        <p14:creationId xmlns:p14="http://schemas.microsoft.com/office/powerpoint/2010/main" val="2354680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ing - Org 2">
    <p:spTree>
      <p:nvGrpSpPr>
        <p:cNvPr id="1" name=""/>
        <p:cNvGrpSpPr/>
        <p:nvPr/>
      </p:nvGrpSpPr>
      <p:grpSpPr>
        <a:xfrm>
          <a:off x="0" y="0"/>
          <a:ext cx="0" cy="0"/>
          <a:chOff x="0" y="0"/>
          <a:chExt cx="0" cy="0"/>
        </a:xfrm>
      </p:grpSpPr>
      <p:sp>
        <p:nvSpPr>
          <p:cNvPr id="11" name="Rounded Rectangle 10"/>
          <p:cNvSpPr/>
          <p:nvPr userDrawn="1"/>
        </p:nvSpPr>
        <p:spPr>
          <a:xfrm>
            <a:off x="4175787" y="1341635"/>
            <a:ext cx="8472941" cy="4175597"/>
          </a:xfrm>
          <a:prstGeom prst="roundRect">
            <a:avLst>
              <a:gd name="adj" fmla="val 3460"/>
            </a:avLst>
          </a:prstGeom>
          <a:solidFill>
            <a:srgbClr val="407B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655841" y="3140969"/>
            <a:ext cx="7056783" cy="1362075"/>
          </a:xfrm>
        </p:spPr>
        <p:txBody>
          <a:bodyPr anchor="t">
            <a:normAutofit/>
          </a:bodyPr>
          <a:lstStyle>
            <a:lvl1pPr algn="r">
              <a:defRPr sz="3200" b="1" cap="all">
                <a:solidFill>
                  <a:schemeClr val="bg1"/>
                </a:solidFill>
              </a:defRPr>
            </a:lvl1pPr>
          </a:lstStyle>
          <a:p>
            <a:r>
              <a:rPr lang="en-GB"/>
              <a:t>Click to edit Master title style</a:t>
            </a:r>
            <a:endParaRPr lang="en-US" dirty="0"/>
          </a:p>
        </p:txBody>
      </p:sp>
      <p:sp>
        <p:nvSpPr>
          <p:cNvPr id="10" name="Text Placeholder 2"/>
          <p:cNvSpPr>
            <a:spLocks noGrp="1"/>
          </p:cNvSpPr>
          <p:nvPr>
            <p:ph type="body" idx="1"/>
          </p:nvPr>
        </p:nvSpPr>
        <p:spPr>
          <a:xfrm>
            <a:off x="4655840" y="1640782"/>
            <a:ext cx="7056784" cy="1500187"/>
          </a:xfrm>
        </p:spPr>
        <p:txBody>
          <a:bodyPr anchor="b"/>
          <a:lstStyle>
            <a:lvl1pPr marL="0" indent="0" algn="r">
              <a:buNone/>
              <a:defRPr sz="2000">
                <a:solidFill>
                  <a:schemeClr val="bg1">
                    <a:alpha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5" name="Footer Placeholder 4"/>
          <p:cNvSpPr>
            <a:spLocks noGrp="1"/>
          </p:cNvSpPr>
          <p:nvPr>
            <p:ph type="ftr" sz="quarter" idx="11"/>
          </p:nvPr>
        </p:nvSpPr>
        <p:spPr>
          <a:xfrm>
            <a:off x="4655840" y="4581129"/>
            <a:ext cx="7056785" cy="851137"/>
          </a:xfrm>
        </p:spPr>
        <p:txBody>
          <a:bodyPr/>
          <a:lstStyle>
            <a:lvl1pPr algn="r">
              <a:lnSpc>
                <a:spcPct val="80000"/>
              </a:lnSpc>
              <a:defRPr sz="1200">
                <a:solidFill>
                  <a:srgbClr val="FFFFFF"/>
                </a:solidFill>
              </a:defRPr>
            </a:lvl1pPr>
          </a:lstStyle>
          <a:p>
            <a:pPr>
              <a:defRPr/>
            </a:pPr>
            <a:r>
              <a:rPr lang="en-US" dirty="0"/>
              <a:t>First name Last name</a:t>
            </a:r>
          </a:p>
          <a:p>
            <a:pPr>
              <a:defRPr/>
            </a:pPr>
            <a:endParaRPr lang="en-US" b="1" dirty="0"/>
          </a:p>
          <a:p>
            <a:pPr>
              <a:defRPr/>
            </a:pPr>
            <a:r>
              <a:rPr lang="en-US" b="1" dirty="0"/>
              <a:t>XX Month Year</a:t>
            </a:r>
          </a:p>
          <a:p>
            <a:pPr>
              <a:defRPr/>
            </a:pPr>
            <a:endParaRPr lang="en-US" dirty="0"/>
          </a:p>
          <a:p>
            <a:pPr>
              <a:defRPr/>
            </a:pPr>
            <a:r>
              <a:rPr lang="en-US" dirty="0"/>
              <a:t>www.climateactiontracker.org</a:t>
            </a:r>
          </a:p>
        </p:txBody>
      </p:sp>
      <p:pic>
        <p:nvPicPr>
          <p:cNvPr id="3" name="Picture 2" descr="A black and orange logo&#10;&#10;Description automatically generated">
            <a:extLst>
              <a:ext uri="{FF2B5EF4-FFF2-40B4-BE49-F238E27FC236}">
                <a16:creationId xmlns:a16="http://schemas.microsoft.com/office/drawing/2014/main" id="{561A78EA-6E78-BE97-BA43-FB6FA048F7DE}"/>
              </a:ext>
            </a:extLst>
          </p:cNvPr>
          <p:cNvPicPr>
            <a:picLocks noChangeAspect="1"/>
          </p:cNvPicPr>
          <p:nvPr userDrawn="1"/>
        </p:nvPicPr>
        <p:blipFill>
          <a:blip r:embed="rId2"/>
          <a:stretch>
            <a:fillRect/>
          </a:stretch>
        </p:blipFill>
        <p:spPr>
          <a:xfrm>
            <a:off x="7362309" y="5989431"/>
            <a:ext cx="893931" cy="432000"/>
          </a:xfrm>
          <a:prstGeom prst="rect">
            <a:avLst/>
          </a:prstGeom>
        </p:spPr>
      </p:pic>
      <p:pic>
        <p:nvPicPr>
          <p:cNvPr id="6" name="Picture 5" descr="Blue text on a black background&#10;&#10;Description automatically generated">
            <a:extLst>
              <a:ext uri="{FF2B5EF4-FFF2-40B4-BE49-F238E27FC236}">
                <a16:creationId xmlns:a16="http://schemas.microsoft.com/office/drawing/2014/main" id="{E557475A-7CF4-374D-CF9F-5BA012DE3EE2}"/>
              </a:ext>
            </a:extLst>
          </p:cNvPr>
          <p:cNvPicPr>
            <a:picLocks noChangeAspect="1"/>
          </p:cNvPicPr>
          <p:nvPr userDrawn="1"/>
        </p:nvPicPr>
        <p:blipFill>
          <a:blip r:embed="rId3"/>
          <a:stretch>
            <a:fillRect/>
          </a:stretch>
        </p:blipFill>
        <p:spPr>
          <a:xfrm>
            <a:off x="9912424" y="5989431"/>
            <a:ext cx="1243123" cy="316800"/>
          </a:xfrm>
          <a:prstGeom prst="rect">
            <a:avLst/>
          </a:prstGeom>
        </p:spPr>
      </p:pic>
      <p:pic>
        <p:nvPicPr>
          <p:cNvPr id="16" name="Picture 15">
            <a:extLst>
              <a:ext uri="{FF2B5EF4-FFF2-40B4-BE49-F238E27FC236}">
                <a16:creationId xmlns:a16="http://schemas.microsoft.com/office/drawing/2014/main" id="{6BCF45D6-EABE-1589-477D-3DA1A61C7C97}"/>
              </a:ext>
            </a:extLst>
          </p:cNvPr>
          <p:cNvPicPr>
            <a:picLocks noChangeAspect="1"/>
          </p:cNvPicPr>
          <p:nvPr userDrawn="1"/>
        </p:nvPicPr>
        <p:blipFill>
          <a:blip r:embed="rId4"/>
          <a:stretch>
            <a:fillRect/>
          </a:stretch>
        </p:blipFill>
        <p:spPr>
          <a:xfrm>
            <a:off x="6958571" y="404664"/>
            <a:ext cx="4754053" cy="540000"/>
          </a:xfrm>
          <a:prstGeom prst="rect">
            <a:avLst/>
          </a:prstGeom>
        </p:spPr>
      </p:pic>
    </p:spTree>
    <p:extLst>
      <p:ext uri="{BB962C8B-B14F-4D97-AF65-F5344CB8AC3E}">
        <p14:creationId xmlns:p14="http://schemas.microsoft.com/office/powerpoint/2010/main" val="70823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 PageNu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35360" y="1268413"/>
            <a:ext cx="5659040" cy="51847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97600" y="1268413"/>
            <a:ext cx="5659040" cy="51847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3" name="Straight Connector 12"/>
          <p:cNvCxnSpPr/>
          <p:nvPr userDrawn="1"/>
        </p:nvCxnSpPr>
        <p:spPr>
          <a:xfrm>
            <a:off x="335360" y="908720"/>
            <a:ext cx="11521280" cy="0"/>
          </a:xfrm>
          <a:prstGeom prst="line">
            <a:avLst/>
          </a:prstGeom>
          <a:ln w="25400">
            <a:solidFill>
              <a:srgbClr val="407BA6"/>
            </a:solidFill>
          </a:ln>
          <a:effectLst/>
        </p:spPr>
        <p:style>
          <a:lnRef idx="2">
            <a:schemeClr val="accent1"/>
          </a:lnRef>
          <a:fillRef idx="0">
            <a:schemeClr val="accent1"/>
          </a:fillRef>
          <a:effectRef idx="1">
            <a:schemeClr val="accent1"/>
          </a:effectRef>
          <a:fontRef idx="minor">
            <a:schemeClr val="tx1"/>
          </a:fontRef>
        </p:style>
      </p:cxnSp>
      <p:sp>
        <p:nvSpPr>
          <p:cNvPr id="8" name="Footer Placeholder 4"/>
          <p:cNvSpPr>
            <a:spLocks noGrp="1"/>
          </p:cNvSpPr>
          <p:nvPr>
            <p:ph type="ftr" sz="quarter" idx="11"/>
          </p:nvPr>
        </p:nvSpPr>
        <p:spPr>
          <a:xfrm>
            <a:off x="7995809" y="6534771"/>
            <a:ext cx="3860800" cy="196131"/>
          </a:xfrm>
        </p:spPr>
        <p:txBody>
          <a:bodyPr/>
          <a:lstStyle>
            <a:lvl1pPr algn="r">
              <a:defRPr/>
            </a:lvl1pPr>
          </a:lstStyle>
          <a:p>
            <a:pPr>
              <a:defRPr/>
            </a:pPr>
            <a:fld id="{5021D944-E6C0-0D4A-89B8-F6A8283BD3F9}" type="slidenum">
              <a:rPr lang="en-US" smtClean="0"/>
              <a:t>‹#›</a:t>
            </a:fld>
            <a:endParaRPr lang="en-US" dirty="0"/>
          </a:p>
        </p:txBody>
      </p:sp>
      <p:sp>
        <p:nvSpPr>
          <p:cNvPr id="9" name="Footer Placeholder 4"/>
          <p:cNvSpPr txBox="1">
            <a:spLocks/>
          </p:cNvSpPr>
          <p:nvPr userDrawn="1"/>
        </p:nvSpPr>
        <p:spPr>
          <a:xfrm>
            <a:off x="335360" y="6534771"/>
            <a:ext cx="3860800" cy="196131"/>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900" kern="1200">
                <a:solidFill>
                  <a:srgbClr val="800000"/>
                </a:solidFill>
                <a:latin typeface="Ubuntu"/>
                <a:ea typeface="+mn-ea"/>
                <a:cs typeface="Ubuntu"/>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l">
              <a:defRPr/>
            </a:pPr>
            <a:r>
              <a:rPr lang="en-US" sz="900" dirty="0" err="1"/>
              <a:t>www.climateactiontracker.org</a:t>
            </a:r>
            <a:endParaRPr lang="en-US" sz="900" dirty="0"/>
          </a:p>
        </p:txBody>
      </p:sp>
      <p:pic>
        <p:nvPicPr>
          <p:cNvPr id="5" name="Picture 4" descr="A blue text on a black background&#10;&#10;Description automatically generated">
            <a:extLst>
              <a:ext uri="{FF2B5EF4-FFF2-40B4-BE49-F238E27FC236}">
                <a16:creationId xmlns:a16="http://schemas.microsoft.com/office/drawing/2014/main" id="{0DF0730F-E334-F95C-8971-0DE5E29A5156}"/>
              </a:ext>
            </a:extLst>
          </p:cNvPr>
          <p:cNvPicPr>
            <a:picLocks noChangeAspect="1"/>
          </p:cNvPicPr>
          <p:nvPr userDrawn="1"/>
        </p:nvPicPr>
        <p:blipFill>
          <a:blip r:embed="rId2"/>
          <a:stretch>
            <a:fillRect/>
          </a:stretch>
        </p:blipFill>
        <p:spPr>
          <a:xfrm>
            <a:off x="10896764" y="240646"/>
            <a:ext cx="959845" cy="503999"/>
          </a:xfrm>
          <a:prstGeom prst="rect">
            <a:avLst/>
          </a:prstGeom>
        </p:spPr>
      </p:pic>
    </p:spTree>
    <p:extLst>
      <p:ext uri="{BB962C8B-B14F-4D97-AF65-F5344CB8AC3E}">
        <p14:creationId xmlns:p14="http://schemas.microsoft.com/office/powerpoint/2010/main" val="32822638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1" userDrawn="1">
          <p15:clr>
            <a:srgbClr val="FBAE40"/>
          </p15:clr>
        </p15:guide>
        <p15:guide id="3" pos="746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 PageNu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GB"/>
              <a:t>Click to edit Master title style</a:t>
            </a:r>
            <a:endParaRPr lang="en-US"/>
          </a:p>
        </p:txBody>
      </p:sp>
      <p:sp>
        <p:nvSpPr>
          <p:cNvPr id="3" name="Text Placeholder 2"/>
          <p:cNvSpPr>
            <a:spLocks noGrp="1"/>
          </p:cNvSpPr>
          <p:nvPr>
            <p:ph type="body" idx="1"/>
          </p:nvPr>
        </p:nvSpPr>
        <p:spPr>
          <a:xfrm>
            <a:off x="378090" y="1268413"/>
            <a:ext cx="561842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78090" y="1979835"/>
            <a:ext cx="5618427" cy="447335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93367" y="1276053"/>
            <a:ext cx="5653796"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7" y="1979835"/>
            <a:ext cx="5653796" cy="447335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5" name="Straight Connector 14"/>
          <p:cNvCxnSpPr/>
          <p:nvPr userDrawn="1"/>
        </p:nvCxnSpPr>
        <p:spPr>
          <a:xfrm>
            <a:off x="335360" y="908720"/>
            <a:ext cx="11521280" cy="0"/>
          </a:xfrm>
          <a:prstGeom prst="line">
            <a:avLst/>
          </a:prstGeom>
          <a:ln w="25400">
            <a:solidFill>
              <a:srgbClr val="407BA6"/>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4"/>
          <p:cNvSpPr>
            <a:spLocks noGrp="1"/>
          </p:cNvSpPr>
          <p:nvPr>
            <p:ph type="ftr" sz="quarter" idx="11"/>
          </p:nvPr>
        </p:nvSpPr>
        <p:spPr>
          <a:xfrm>
            <a:off x="7995809" y="6534771"/>
            <a:ext cx="3860800" cy="196131"/>
          </a:xfrm>
        </p:spPr>
        <p:txBody>
          <a:bodyPr/>
          <a:lstStyle>
            <a:lvl1pPr algn="r">
              <a:defRPr/>
            </a:lvl1pPr>
          </a:lstStyle>
          <a:p>
            <a:pPr>
              <a:defRPr/>
            </a:pPr>
            <a:fld id="{5021D944-E6C0-0D4A-89B8-F6A8283BD3F9}" type="slidenum">
              <a:rPr lang="en-US" smtClean="0"/>
              <a:t>‹#›</a:t>
            </a:fld>
            <a:endParaRPr lang="en-US" dirty="0"/>
          </a:p>
        </p:txBody>
      </p:sp>
      <p:sp>
        <p:nvSpPr>
          <p:cNvPr id="11" name="Footer Placeholder 4"/>
          <p:cNvSpPr txBox="1">
            <a:spLocks/>
          </p:cNvSpPr>
          <p:nvPr userDrawn="1"/>
        </p:nvSpPr>
        <p:spPr>
          <a:xfrm>
            <a:off x="335360" y="6534771"/>
            <a:ext cx="3860800" cy="196131"/>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900" kern="1200">
                <a:solidFill>
                  <a:srgbClr val="800000"/>
                </a:solidFill>
                <a:latin typeface="Ubuntu"/>
                <a:ea typeface="+mn-ea"/>
                <a:cs typeface="Ubuntu"/>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l">
              <a:defRPr/>
            </a:pPr>
            <a:r>
              <a:rPr lang="en-US" sz="900" dirty="0" err="1"/>
              <a:t>www.climateactiontracker.org</a:t>
            </a:r>
            <a:endParaRPr lang="en-US" sz="900" dirty="0"/>
          </a:p>
        </p:txBody>
      </p:sp>
      <p:pic>
        <p:nvPicPr>
          <p:cNvPr id="7" name="Picture 6" descr="A blue text on a black background&#10;&#10;Description automatically generated">
            <a:extLst>
              <a:ext uri="{FF2B5EF4-FFF2-40B4-BE49-F238E27FC236}">
                <a16:creationId xmlns:a16="http://schemas.microsoft.com/office/drawing/2014/main" id="{15F7C963-8831-B07A-9ABC-2B1EE1EA78D3}"/>
              </a:ext>
            </a:extLst>
          </p:cNvPr>
          <p:cNvPicPr>
            <a:picLocks noChangeAspect="1"/>
          </p:cNvPicPr>
          <p:nvPr userDrawn="1"/>
        </p:nvPicPr>
        <p:blipFill>
          <a:blip r:embed="rId2"/>
          <a:stretch>
            <a:fillRect/>
          </a:stretch>
        </p:blipFill>
        <p:spPr>
          <a:xfrm>
            <a:off x="10896764" y="240646"/>
            <a:ext cx="959845" cy="503999"/>
          </a:xfrm>
          <a:prstGeom prst="rect">
            <a:avLst/>
          </a:prstGeom>
        </p:spPr>
      </p:pic>
    </p:spTree>
    <p:extLst>
      <p:ext uri="{BB962C8B-B14F-4D97-AF65-F5344CB8AC3E}">
        <p14:creationId xmlns:p14="http://schemas.microsoft.com/office/powerpoint/2010/main" val="1549226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 PageNu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Click to edit Master title style</a:t>
            </a:r>
            <a:br>
              <a:rPr lang="en-AU" dirty="0"/>
            </a:br>
            <a:r>
              <a:rPr lang="en-AU" dirty="0"/>
              <a:t>Line 2</a:t>
            </a:r>
            <a:endParaRPr lang="en-US" dirty="0"/>
          </a:p>
        </p:txBody>
      </p:sp>
      <p:cxnSp>
        <p:nvCxnSpPr>
          <p:cNvPr id="9" name="Straight Connector 8"/>
          <p:cNvCxnSpPr/>
          <p:nvPr userDrawn="1"/>
        </p:nvCxnSpPr>
        <p:spPr>
          <a:xfrm>
            <a:off x="335360" y="908720"/>
            <a:ext cx="11521280" cy="0"/>
          </a:xfrm>
          <a:prstGeom prst="line">
            <a:avLst/>
          </a:prstGeom>
          <a:ln w="25400">
            <a:solidFill>
              <a:srgbClr val="407BA6"/>
            </a:solidFill>
          </a:ln>
          <a:effectLst/>
        </p:spPr>
        <p:style>
          <a:lnRef idx="2">
            <a:schemeClr val="accent1"/>
          </a:lnRef>
          <a:fillRef idx="0">
            <a:schemeClr val="accent1"/>
          </a:fillRef>
          <a:effectRef idx="1">
            <a:schemeClr val="accent1"/>
          </a:effectRef>
          <a:fontRef idx="minor">
            <a:schemeClr val="tx1"/>
          </a:fontRef>
        </p:style>
      </p:cxnSp>
      <p:sp>
        <p:nvSpPr>
          <p:cNvPr id="6" name="Footer Placeholder 4"/>
          <p:cNvSpPr>
            <a:spLocks noGrp="1"/>
          </p:cNvSpPr>
          <p:nvPr>
            <p:ph type="ftr" sz="quarter" idx="11"/>
          </p:nvPr>
        </p:nvSpPr>
        <p:spPr>
          <a:xfrm>
            <a:off x="7995809" y="6534771"/>
            <a:ext cx="3860800" cy="196131"/>
          </a:xfrm>
        </p:spPr>
        <p:txBody>
          <a:bodyPr/>
          <a:lstStyle>
            <a:lvl1pPr algn="r">
              <a:defRPr/>
            </a:lvl1pPr>
          </a:lstStyle>
          <a:p>
            <a:pPr>
              <a:defRPr/>
            </a:pPr>
            <a:fld id="{5021D944-E6C0-0D4A-89B8-F6A8283BD3F9}" type="slidenum">
              <a:rPr lang="en-US" smtClean="0"/>
              <a:t>‹#›</a:t>
            </a:fld>
            <a:endParaRPr lang="en-US" dirty="0"/>
          </a:p>
        </p:txBody>
      </p:sp>
      <p:sp>
        <p:nvSpPr>
          <p:cNvPr id="7" name="Footer Placeholder 4"/>
          <p:cNvSpPr txBox="1">
            <a:spLocks/>
          </p:cNvSpPr>
          <p:nvPr userDrawn="1"/>
        </p:nvSpPr>
        <p:spPr>
          <a:xfrm>
            <a:off x="335360" y="6534771"/>
            <a:ext cx="3860800" cy="196131"/>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900" kern="1200">
                <a:solidFill>
                  <a:srgbClr val="800000"/>
                </a:solidFill>
                <a:latin typeface="Ubuntu"/>
                <a:ea typeface="+mn-ea"/>
                <a:cs typeface="Ubuntu"/>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l">
              <a:defRPr/>
            </a:pPr>
            <a:r>
              <a:rPr lang="en-US" sz="900" dirty="0" err="1"/>
              <a:t>www.climateactiontracker.org</a:t>
            </a:r>
            <a:endParaRPr lang="en-US" sz="900" dirty="0"/>
          </a:p>
        </p:txBody>
      </p:sp>
      <p:pic>
        <p:nvPicPr>
          <p:cNvPr id="3" name="Picture 2" descr="A blue text on a black background&#10;&#10;Description automatically generated">
            <a:extLst>
              <a:ext uri="{FF2B5EF4-FFF2-40B4-BE49-F238E27FC236}">
                <a16:creationId xmlns:a16="http://schemas.microsoft.com/office/drawing/2014/main" id="{2073A5D6-D9EF-41E8-D67D-5790C6E31C34}"/>
              </a:ext>
            </a:extLst>
          </p:cNvPr>
          <p:cNvPicPr>
            <a:picLocks noChangeAspect="1"/>
          </p:cNvPicPr>
          <p:nvPr userDrawn="1"/>
        </p:nvPicPr>
        <p:blipFill>
          <a:blip r:embed="rId2"/>
          <a:stretch>
            <a:fillRect/>
          </a:stretch>
        </p:blipFill>
        <p:spPr>
          <a:xfrm>
            <a:off x="10896764" y="240646"/>
            <a:ext cx="959845" cy="503999"/>
          </a:xfrm>
          <a:prstGeom prst="rect">
            <a:avLst/>
          </a:prstGeom>
        </p:spPr>
      </p:pic>
    </p:spTree>
    <p:extLst>
      <p:ext uri="{BB962C8B-B14F-4D97-AF65-F5344CB8AC3E}">
        <p14:creationId xmlns:p14="http://schemas.microsoft.com/office/powerpoint/2010/main" val="3466992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Canvas + PageNum">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oter Placeholder 4"/>
          <p:cNvSpPr>
            <a:spLocks noGrp="1"/>
          </p:cNvSpPr>
          <p:nvPr>
            <p:ph type="ftr" sz="quarter" idx="11"/>
          </p:nvPr>
        </p:nvSpPr>
        <p:spPr>
          <a:xfrm>
            <a:off x="7995809" y="6534771"/>
            <a:ext cx="3860800" cy="196131"/>
          </a:xfrm>
        </p:spPr>
        <p:txBody>
          <a:bodyPr/>
          <a:lstStyle>
            <a:lvl1pPr algn="r">
              <a:defRPr/>
            </a:lvl1pPr>
          </a:lstStyle>
          <a:p>
            <a:pPr>
              <a:defRPr/>
            </a:pPr>
            <a:fld id="{5021D944-E6C0-0D4A-89B8-F6A8283BD3F9}" type="slidenum">
              <a:rPr lang="en-US" smtClean="0"/>
              <a:t>‹#›</a:t>
            </a:fld>
            <a:endParaRPr lang="en-US" dirty="0"/>
          </a:p>
        </p:txBody>
      </p:sp>
      <p:sp>
        <p:nvSpPr>
          <p:cNvPr id="4" name="Footer Placeholder 4"/>
          <p:cNvSpPr txBox="1">
            <a:spLocks/>
          </p:cNvSpPr>
          <p:nvPr userDrawn="1"/>
        </p:nvSpPr>
        <p:spPr>
          <a:xfrm>
            <a:off x="335360" y="6534771"/>
            <a:ext cx="3860800" cy="196131"/>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900" kern="1200">
                <a:solidFill>
                  <a:srgbClr val="800000"/>
                </a:solidFill>
                <a:latin typeface="Ubuntu"/>
                <a:ea typeface="+mn-ea"/>
                <a:cs typeface="Ubuntu"/>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l">
              <a:defRPr/>
            </a:pPr>
            <a:r>
              <a:rPr lang="en-US" sz="900" dirty="0" err="1"/>
              <a:t>www.climateactiontracker.org</a:t>
            </a:r>
            <a:endParaRPr lang="en-US" sz="900" dirty="0"/>
          </a:p>
        </p:txBody>
      </p:sp>
    </p:spTree>
    <p:extLst>
      <p:ext uri="{BB962C8B-B14F-4D97-AF65-F5344CB8AC3E}">
        <p14:creationId xmlns:p14="http://schemas.microsoft.com/office/powerpoint/2010/main" val="401583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ing-Orgs3">
    <p:spTree>
      <p:nvGrpSpPr>
        <p:cNvPr id="1" name=""/>
        <p:cNvGrpSpPr/>
        <p:nvPr/>
      </p:nvGrpSpPr>
      <p:grpSpPr>
        <a:xfrm>
          <a:off x="0" y="0"/>
          <a:ext cx="0" cy="0"/>
          <a:chOff x="0" y="0"/>
          <a:chExt cx="0" cy="0"/>
        </a:xfrm>
      </p:grpSpPr>
      <p:sp>
        <p:nvSpPr>
          <p:cNvPr id="11" name="Rounded Rectangle 10"/>
          <p:cNvSpPr/>
          <p:nvPr userDrawn="1"/>
        </p:nvSpPr>
        <p:spPr>
          <a:xfrm>
            <a:off x="4175787" y="1341635"/>
            <a:ext cx="8472941" cy="4175597"/>
          </a:xfrm>
          <a:prstGeom prst="roundRect">
            <a:avLst>
              <a:gd name="adj" fmla="val 3460"/>
            </a:avLst>
          </a:prstGeom>
          <a:solidFill>
            <a:srgbClr val="407B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655841" y="3140969"/>
            <a:ext cx="7056783" cy="1362075"/>
          </a:xfrm>
        </p:spPr>
        <p:txBody>
          <a:bodyPr anchor="t">
            <a:normAutofit/>
          </a:bodyPr>
          <a:lstStyle>
            <a:lvl1pPr algn="r">
              <a:defRPr sz="3200" b="1" cap="all">
                <a:solidFill>
                  <a:schemeClr val="bg1"/>
                </a:solidFill>
              </a:defRPr>
            </a:lvl1pPr>
          </a:lstStyle>
          <a:p>
            <a:r>
              <a:rPr lang="en-GB"/>
              <a:t>Click to edit Master title style</a:t>
            </a:r>
            <a:endParaRPr lang="en-US" dirty="0"/>
          </a:p>
        </p:txBody>
      </p:sp>
      <p:sp>
        <p:nvSpPr>
          <p:cNvPr id="10" name="Text Placeholder 2"/>
          <p:cNvSpPr>
            <a:spLocks noGrp="1"/>
          </p:cNvSpPr>
          <p:nvPr>
            <p:ph type="body" idx="1"/>
          </p:nvPr>
        </p:nvSpPr>
        <p:spPr>
          <a:xfrm>
            <a:off x="4655840" y="1640782"/>
            <a:ext cx="7056784" cy="1500187"/>
          </a:xfrm>
        </p:spPr>
        <p:txBody>
          <a:bodyPr anchor="b"/>
          <a:lstStyle>
            <a:lvl1pPr marL="0" indent="0" algn="r">
              <a:buNone/>
              <a:defRPr sz="2000">
                <a:solidFill>
                  <a:schemeClr val="bg1">
                    <a:alpha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5" name="Footer Placeholder 4"/>
          <p:cNvSpPr>
            <a:spLocks noGrp="1"/>
          </p:cNvSpPr>
          <p:nvPr>
            <p:ph type="ftr" sz="quarter" idx="11"/>
          </p:nvPr>
        </p:nvSpPr>
        <p:spPr>
          <a:xfrm>
            <a:off x="4655840" y="4581129"/>
            <a:ext cx="7056785" cy="851137"/>
          </a:xfrm>
        </p:spPr>
        <p:txBody>
          <a:bodyPr/>
          <a:lstStyle>
            <a:lvl1pPr algn="r">
              <a:lnSpc>
                <a:spcPct val="80000"/>
              </a:lnSpc>
              <a:defRPr sz="1200">
                <a:solidFill>
                  <a:srgbClr val="FFFFFF"/>
                </a:solidFill>
              </a:defRPr>
            </a:lvl1pPr>
          </a:lstStyle>
          <a:p>
            <a:pPr>
              <a:defRPr/>
            </a:pPr>
            <a:r>
              <a:rPr lang="en-US" dirty="0"/>
              <a:t>First name Last name</a:t>
            </a:r>
          </a:p>
          <a:p>
            <a:pPr>
              <a:defRPr/>
            </a:pPr>
            <a:endParaRPr lang="en-US" b="1" dirty="0"/>
          </a:p>
          <a:p>
            <a:pPr>
              <a:defRPr/>
            </a:pPr>
            <a:r>
              <a:rPr lang="en-US" b="1" dirty="0"/>
              <a:t>XX Month Year</a:t>
            </a:r>
          </a:p>
          <a:p>
            <a:pPr>
              <a:defRPr/>
            </a:pPr>
            <a:endParaRPr lang="en-US" dirty="0"/>
          </a:p>
          <a:p>
            <a:pPr>
              <a:defRPr/>
            </a:pPr>
            <a:r>
              <a:rPr lang="en-US" dirty="0"/>
              <a:t>www.climateactiontracker.org</a:t>
            </a:r>
          </a:p>
        </p:txBody>
      </p:sp>
      <p:pic>
        <p:nvPicPr>
          <p:cNvPr id="3" name="Picture 2" descr="A logo with colorful splashes&#10;&#10;Description automatically generated">
            <a:extLst>
              <a:ext uri="{FF2B5EF4-FFF2-40B4-BE49-F238E27FC236}">
                <a16:creationId xmlns:a16="http://schemas.microsoft.com/office/drawing/2014/main" id="{B8AC3076-2E52-5A24-9331-6E64A447365B}"/>
              </a:ext>
            </a:extLst>
          </p:cNvPr>
          <p:cNvPicPr>
            <a:picLocks noChangeAspect="1"/>
          </p:cNvPicPr>
          <p:nvPr userDrawn="1"/>
        </p:nvPicPr>
        <p:blipFill>
          <a:blip r:embed="rId2"/>
          <a:stretch>
            <a:fillRect/>
          </a:stretch>
        </p:blipFill>
        <p:spPr>
          <a:xfrm>
            <a:off x="10648969" y="5907856"/>
            <a:ext cx="1063655" cy="537128"/>
          </a:xfrm>
          <a:prstGeom prst="rect">
            <a:avLst/>
          </a:prstGeom>
        </p:spPr>
      </p:pic>
      <p:pic>
        <p:nvPicPr>
          <p:cNvPr id="2" name="Picture 1" descr="A black and orange logo&#10;&#10;Description automatically generated">
            <a:extLst>
              <a:ext uri="{FF2B5EF4-FFF2-40B4-BE49-F238E27FC236}">
                <a16:creationId xmlns:a16="http://schemas.microsoft.com/office/drawing/2014/main" id="{F6F32880-4199-3171-8D64-08C3D48A1D20}"/>
              </a:ext>
            </a:extLst>
          </p:cNvPr>
          <p:cNvPicPr>
            <a:picLocks noChangeAspect="1"/>
          </p:cNvPicPr>
          <p:nvPr userDrawn="1"/>
        </p:nvPicPr>
        <p:blipFill>
          <a:blip r:embed="rId3"/>
          <a:stretch>
            <a:fillRect/>
          </a:stretch>
        </p:blipFill>
        <p:spPr>
          <a:xfrm>
            <a:off x="6600056" y="5989431"/>
            <a:ext cx="893931" cy="432000"/>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F9B20523-912D-E097-F1DC-EB7C3F3540BF}"/>
              </a:ext>
            </a:extLst>
          </p:cNvPr>
          <p:cNvPicPr>
            <a:picLocks noChangeAspect="1"/>
          </p:cNvPicPr>
          <p:nvPr userDrawn="1"/>
        </p:nvPicPr>
        <p:blipFill>
          <a:blip r:embed="rId4"/>
          <a:stretch>
            <a:fillRect/>
          </a:stretch>
        </p:blipFill>
        <p:spPr>
          <a:xfrm>
            <a:off x="8449916" y="5989431"/>
            <a:ext cx="1243123" cy="316800"/>
          </a:xfrm>
          <a:prstGeom prst="rect">
            <a:avLst/>
          </a:prstGeom>
        </p:spPr>
      </p:pic>
      <p:pic>
        <p:nvPicPr>
          <p:cNvPr id="6" name="Picture 5">
            <a:extLst>
              <a:ext uri="{FF2B5EF4-FFF2-40B4-BE49-F238E27FC236}">
                <a16:creationId xmlns:a16="http://schemas.microsoft.com/office/drawing/2014/main" id="{92D6EE53-6F38-214B-929D-B8D6A87AA8DA}"/>
              </a:ext>
            </a:extLst>
          </p:cNvPr>
          <p:cNvPicPr>
            <a:picLocks noChangeAspect="1"/>
          </p:cNvPicPr>
          <p:nvPr userDrawn="1"/>
        </p:nvPicPr>
        <p:blipFill>
          <a:blip r:embed="rId5"/>
          <a:stretch>
            <a:fillRect/>
          </a:stretch>
        </p:blipFill>
        <p:spPr>
          <a:xfrm>
            <a:off x="6958571" y="404664"/>
            <a:ext cx="4754053" cy="540000"/>
          </a:xfrm>
          <a:prstGeom prst="rect">
            <a:avLst/>
          </a:prstGeom>
        </p:spPr>
      </p:pic>
    </p:spTree>
    <p:extLst>
      <p:ext uri="{BB962C8B-B14F-4D97-AF65-F5344CB8AC3E}">
        <p14:creationId xmlns:p14="http://schemas.microsoft.com/office/powerpoint/2010/main" val="2324753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ing-NoOrgs">
    <p:spTree>
      <p:nvGrpSpPr>
        <p:cNvPr id="1" name=""/>
        <p:cNvGrpSpPr/>
        <p:nvPr/>
      </p:nvGrpSpPr>
      <p:grpSpPr>
        <a:xfrm>
          <a:off x="0" y="0"/>
          <a:ext cx="0" cy="0"/>
          <a:chOff x="0" y="0"/>
          <a:chExt cx="0" cy="0"/>
        </a:xfrm>
      </p:grpSpPr>
      <p:sp>
        <p:nvSpPr>
          <p:cNvPr id="11" name="Rounded Rectangle 10"/>
          <p:cNvSpPr/>
          <p:nvPr userDrawn="1"/>
        </p:nvSpPr>
        <p:spPr>
          <a:xfrm>
            <a:off x="4175787" y="1341635"/>
            <a:ext cx="8472941" cy="4175597"/>
          </a:xfrm>
          <a:prstGeom prst="roundRect">
            <a:avLst>
              <a:gd name="adj" fmla="val 3460"/>
            </a:avLst>
          </a:prstGeom>
          <a:solidFill>
            <a:srgbClr val="407B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655841" y="3501008"/>
            <a:ext cx="7056783" cy="1362075"/>
          </a:xfrm>
        </p:spPr>
        <p:txBody>
          <a:bodyPr anchor="t">
            <a:normAutofit/>
          </a:bodyPr>
          <a:lstStyle>
            <a:lvl1pPr algn="r">
              <a:defRPr sz="3200" b="1" cap="all">
                <a:solidFill>
                  <a:schemeClr val="bg1"/>
                </a:solidFill>
              </a:defRPr>
            </a:lvl1pPr>
          </a:lstStyle>
          <a:p>
            <a:r>
              <a:rPr lang="en-GB"/>
              <a:t>Click to edit Master title style</a:t>
            </a:r>
            <a:endParaRPr lang="en-US" dirty="0"/>
          </a:p>
        </p:txBody>
      </p:sp>
      <p:sp>
        <p:nvSpPr>
          <p:cNvPr id="10" name="Text Placeholder 2"/>
          <p:cNvSpPr>
            <a:spLocks noGrp="1"/>
          </p:cNvSpPr>
          <p:nvPr>
            <p:ph type="body" idx="1"/>
          </p:nvPr>
        </p:nvSpPr>
        <p:spPr>
          <a:xfrm>
            <a:off x="4655840" y="2000821"/>
            <a:ext cx="7056784" cy="1500187"/>
          </a:xfrm>
        </p:spPr>
        <p:txBody>
          <a:bodyPr anchor="b"/>
          <a:lstStyle>
            <a:lvl1pPr marL="0" indent="0" algn="r">
              <a:buNone/>
              <a:defRPr sz="2000">
                <a:solidFill>
                  <a:schemeClr val="bg1">
                    <a:alpha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pic>
        <p:nvPicPr>
          <p:cNvPr id="2" name="Picture 1">
            <a:extLst>
              <a:ext uri="{FF2B5EF4-FFF2-40B4-BE49-F238E27FC236}">
                <a16:creationId xmlns:a16="http://schemas.microsoft.com/office/drawing/2014/main" id="{8F2B0F7E-C72A-F327-6136-2D3B3F523038}"/>
              </a:ext>
            </a:extLst>
          </p:cNvPr>
          <p:cNvPicPr>
            <a:picLocks noChangeAspect="1"/>
          </p:cNvPicPr>
          <p:nvPr userDrawn="1"/>
        </p:nvPicPr>
        <p:blipFill>
          <a:blip r:embed="rId2"/>
          <a:stretch>
            <a:fillRect/>
          </a:stretch>
        </p:blipFill>
        <p:spPr>
          <a:xfrm>
            <a:off x="9264352" y="6338446"/>
            <a:ext cx="2448272" cy="278093"/>
          </a:xfrm>
          <a:prstGeom prst="rect">
            <a:avLst/>
          </a:prstGeom>
        </p:spPr>
      </p:pic>
    </p:spTree>
    <p:extLst>
      <p:ext uri="{BB962C8B-B14F-4D97-AF65-F5344CB8AC3E}">
        <p14:creationId xmlns:p14="http://schemas.microsoft.com/office/powerpoint/2010/main" val="205281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Click to edit Master title style</a:t>
            </a:r>
            <a:br>
              <a:rPr lang="en-AU" dirty="0"/>
            </a:br>
            <a:r>
              <a:rPr lang="en-AU" dirty="0"/>
              <a:t>Line 2</a:t>
            </a:r>
            <a:endParaRPr lang="en-US" dirty="0"/>
          </a:p>
        </p:txBody>
      </p:sp>
      <p:sp>
        <p:nvSpPr>
          <p:cNvPr id="3" name="Content Placeholder 2"/>
          <p:cNvSpPr>
            <a:spLocks noGrp="1"/>
          </p:cNvSpPr>
          <p:nvPr>
            <p:ph idx="1"/>
          </p:nvPr>
        </p:nvSpPr>
        <p:spPr>
          <a:xfrm>
            <a:off x="335360" y="1052736"/>
            <a:ext cx="11521280" cy="5415299"/>
          </a:xfrm>
        </p:spPr>
        <p:txBody>
          <a:bodyPr/>
          <a:lstStyle>
            <a:lvl5pPr>
              <a:defRPr>
                <a:solidFill>
                  <a:srgbClr val="40404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Footer Placeholder 4"/>
          <p:cNvSpPr>
            <a:spLocks noGrp="1"/>
          </p:cNvSpPr>
          <p:nvPr>
            <p:ph type="ftr" sz="quarter" idx="11"/>
          </p:nvPr>
        </p:nvSpPr>
        <p:spPr>
          <a:xfrm>
            <a:off x="7995809" y="6534771"/>
            <a:ext cx="3860800" cy="196131"/>
          </a:xfrm>
        </p:spPr>
        <p:txBody>
          <a:bodyPr/>
          <a:lstStyle>
            <a:lvl1pPr algn="r">
              <a:defRPr/>
            </a:lvl1pPr>
          </a:lstStyle>
          <a:p>
            <a:pPr>
              <a:defRPr/>
            </a:pPr>
            <a:r>
              <a:rPr lang="en-US" dirty="0" err="1"/>
              <a:t>www.climateactiontracker.org</a:t>
            </a:r>
            <a:endParaRPr lang="en-US" dirty="0"/>
          </a:p>
        </p:txBody>
      </p:sp>
      <p:cxnSp>
        <p:nvCxnSpPr>
          <p:cNvPr id="11" name="Straight Connector 10"/>
          <p:cNvCxnSpPr/>
          <p:nvPr userDrawn="1"/>
        </p:nvCxnSpPr>
        <p:spPr>
          <a:xfrm>
            <a:off x="335360" y="908720"/>
            <a:ext cx="11521280" cy="0"/>
          </a:xfrm>
          <a:prstGeom prst="line">
            <a:avLst/>
          </a:prstGeom>
          <a:ln w="25400">
            <a:solidFill>
              <a:srgbClr val="407BA6"/>
            </a:solidFill>
          </a:ln>
          <a:effectLst/>
        </p:spPr>
        <p:style>
          <a:lnRef idx="2">
            <a:schemeClr val="accent1"/>
          </a:lnRef>
          <a:fillRef idx="0">
            <a:schemeClr val="accent1"/>
          </a:fillRef>
          <a:effectRef idx="1">
            <a:schemeClr val="accent1"/>
          </a:effectRef>
          <a:fontRef idx="minor">
            <a:schemeClr val="tx1"/>
          </a:fontRef>
        </p:style>
      </p:cxnSp>
      <p:pic>
        <p:nvPicPr>
          <p:cNvPr id="5" name="Picture 4" descr="A blue text on a black background&#10;&#10;Description automatically generated">
            <a:extLst>
              <a:ext uri="{FF2B5EF4-FFF2-40B4-BE49-F238E27FC236}">
                <a16:creationId xmlns:a16="http://schemas.microsoft.com/office/drawing/2014/main" id="{1AEDC203-FED2-AAA7-1C1B-1620DB21D5CC}"/>
              </a:ext>
            </a:extLst>
          </p:cNvPr>
          <p:cNvPicPr>
            <a:picLocks noChangeAspect="1"/>
          </p:cNvPicPr>
          <p:nvPr userDrawn="1"/>
        </p:nvPicPr>
        <p:blipFill>
          <a:blip r:embed="rId2"/>
          <a:stretch>
            <a:fillRect/>
          </a:stretch>
        </p:blipFill>
        <p:spPr>
          <a:xfrm>
            <a:off x="10896764" y="240646"/>
            <a:ext cx="959845" cy="503999"/>
          </a:xfrm>
          <a:prstGeom prst="rect">
            <a:avLst/>
          </a:prstGeom>
        </p:spPr>
      </p:pic>
    </p:spTree>
    <p:extLst>
      <p:ext uri="{BB962C8B-B14F-4D97-AF65-F5344CB8AC3E}">
        <p14:creationId xmlns:p14="http://schemas.microsoft.com/office/powerpoint/2010/main" val="153816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35360" y="1268413"/>
            <a:ext cx="5659040" cy="51847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97600" y="1268413"/>
            <a:ext cx="5659040" cy="51847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Footer Placeholder 4"/>
          <p:cNvSpPr>
            <a:spLocks noGrp="1"/>
          </p:cNvSpPr>
          <p:nvPr>
            <p:ph type="ftr" sz="quarter" idx="11"/>
          </p:nvPr>
        </p:nvSpPr>
        <p:spPr>
          <a:xfrm>
            <a:off x="7995809" y="6534771"/>
            <a:ext cx="3860800" cy="196131"/>
          </a:xfrm>
        </p:spPr>
        <p:txBody>
          <a:bodyPr/>
          <a:lstStyle>
            <a:lvl1pPr algn="r">
              <a:defRPr/>
            </a:lvl1pPr>
          </a:lstStyle>
          <a:p>
            <a:pPr>
              <a:defRPr/>
            </a:pPr>
            <a:r>
              <a:rPr lang="en-US" dirty="0" err="1"/>
              <a:t>www.climateactiontracker.org</a:t>
            </a:r>
            <a:endParaRPr lang="en-US" dirty="0"/>
          </a:p>
        </p:txBody>
      </p:sp>
      <p:cxnSp>
        <p:nvCxnSpPr>
          <p:cNvPr id="13" name="Straight Connector 12"/>
          <p:cNvCxnSpPr/>
          <p:nvPr userDrawn="1"/>
        </p:nvCxnSpPr>
        <p:spPr>
          <a:xfrm>
            <a:off x="335360" y="908720"/>
            <a:ext cx="11521280" cy="0"/>
          </a:xfrm>
          <a:prstGeom prst="line">
            <a:avLst/>
          </a:prstGeom>
          <a:ln w="25400">
            <a:solidFill>
              <a:srgbClr val="407BA6"/>
            </a:solidFill>
          </a:ln>
          <a:effectLst/>
        </p:spPr>
        <p:style>
          <a:lnRef idx="2">
            <a:schemeClr val="accent1"/>
          </a:lnRef>
          <a:fillRef idx="0">
            <a:schemeClr val="accent1"/>
          </a:fillRef>
          <a:effectRef idx="1">
            <a:schemeClr val="accent1"/>
          </a:effectRef>
          <a:fontRef idx="minor">
            <a:schemeClr val="tx1"/>
          </a:fontRef>
        </p:style>
      </p:cxnSp>
      <p:pic>
        <p:nvPicPr>
          <p:cNvPr id="5" name="Picture 4" descr="A blue text on a black background&#10;&#10;Description automatically generated">
            <a:extLst>
              <a:ext uri="{FF2B5EF4-FFF2-40B4-BE49-F238E27FC236}">
                <a16:creationId xmlns:a16="http://schemas.microsoft.com/office/drawing/2014/main" id="{4D644152-4F16-A8AA-0131-7F6D620348AE}"/>
              </a:ext>
            </a:extLst>
          </p:cNvPr>
          <p:cNvPicPr>
            <a:picLocks noChangeAspect="1"/>
          </p:cNvPicPr>
          <p:nvPr userDrawn="1"/>
        </p:nvPicPr>
        <p:blipFill>
          <a:blip r:embed="rId2"/>
          <a:stretch>
            <a:fillRect/>
          </a:stretch>
        </p:blipFill>
        <p:spPr>
          <a:xfrm>
            <a:off x="10896764" y="240646"/>
            <a:ext cx="959845" cy="503999"/>
          </a:xfrm>
          <a:prstGeom prst="rect">
            <a:avLst/>
          </a:prstGeom>
        </p:spPr>
      </p:pic>
    </p:spTree>
    <p:extLst>
      <p:ext uri="{BB962C8B-B14F-4D97-AF65-F5344CB8AC3E}">
        <p14:creationId xmlns:p14="http://schemas.microsoft.com/office/powerpoint/2010/main" val="3077187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1" userDrawn="1">
          <p15:clr>
            <a:srgbClr val="FBAE40"/>
          </p15:clr>
        </p15:guide>
        <p15:guide id="3" pos="746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GB"/>
              <a:t>Click to edit Master title style</a:t>
            </a:r>
            <a:endParaRPr lang="en-US"/>
          </a:p>
        </p:txBody>
      </p:sp>
      <p:sp>
        <p:nvSpPr>
          <p:cNvPr id="3" name="Text Placeholder 2"/>
          <p:cNvSpPr>
            <a:spLocks noGrp="1"/>
          </p:cNvSpPr>
          <p:nvPr>
            <p:ph type="body" idx="1"/>
          </p:nvPr>
        </p:nvSpPr>
        <p:spPr>
          <a:xfrm>
            <a:off x="378090" y="1268413"/>
            <a:ext cx="561842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78090" y="1979835"/>
            <a:ext cx="5618427" cy="447335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93367" y="1276053"/>
            <a:ext cx="5653796"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7" y="1979835"/>
            <a:ext cx="5653796" cy="447335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Footer Placeholder 4"/>
          <p:cNvSpPr>
            <a:spLocks noGrp="1"/>
          </p:cNvSpPr>
          <p:nvPr>
            <p:ph type="ftr" sz="quarter" idx="11"/>
          </p:nvPr>
        </p:nvSpPr>
        <p:spPr>
          <a:xfrm>
            <a:off x="7995809" y="6534771"/>
            <a:ext cx="3860800" cy="196131"/>
          </a:xfrm>
        </p:spPr>
        <p:txBody>
          <a:bodyPr/>
          <a:lstStyle>
            <a:lvl1pPr algn="r">
              <a:defRPr/>
            </a:lvl1pPr>
          </a:lstStyle>
          <a:p>
            <a:pPr>
              <a:defRPr/>
            </a:pPr>
            <a:r>
              <a:rPr lang="en-US" dirty="0" err="1"/>
              <a:t>www.climateactiontracker.org</a:t>
            </a:r>
            <a:endParaRPr lang="en-US" dirty="0"/>
          </a:p>
        </p:txBody>
      </p:sp>
      <p:cxnSp>
        <p:nvCxnSpPr>
          <p:cNvPr id="15" name="Straight Connector 14"/>
          <p:cNvCxnSpPr/>
          <p:nvPr userDrawn="1"/>
        </p:nvCxnSpPr>
        <p:spPr>
          <a:xfrm>
            <a:off x="335360" y="908720"/>
            <a:ext cx="11521280" cy="0"/>
          </a:xfrm>
          <a:prstGeom prst="line">
            <a:avLst/>
          </a:prstGeom>
          <a:ln w="25400">
            <a:solidFill>
              <a:srgbClr val="407BA6"/>
            </a:solidFill>
          </a:ln>
          <a:effectLst/>
        </p:spPr>
        <p:style>
          <a:lnRef idx="2">
            <a:schemeClr val="accent1"/>
          </a:lnRef>
          <a:fillRef idx="0">
            <a:schemeClr val="accent1"/>
          </a:fillRef>
          <a:effectRef idx="1">
            <a:schemeClr val="accent1"/>
          </a:effectRef>
          <a:fontRef idx="minor">
            <a:schemeClr val="tx1"/>
          </a:fontRef>
        </p:style>
      </p:cxnSp>
      <p:pic>
        <p:nvPicPr>
          <p:cNvPr id="7" name="Picture 6" descr="A blue text on a black background&#10;&#10;Description automatically generated">
            <a:extLst>
              <a:ext uri="{FF2B5EF4-FFF2-40B4-BE49-F238E27FC236}">
                <a16:creationId xmlns:a16="http://schemas.microsoft.com/office/drawing/2014/main" id="{E6E734C2-2DA5-E605-7867-3EDC2F61764B}"/>
              </a:ext>
            </a:extLst>
          </p:cNvPr>
          <p:cNvPicPr>
            <a:picLocks noChangeAspect="1"/>
          </p:cNvPicPr>
          <p:nvPr userDrawn="1"/>
        </p:nvPicPr>
        <p:blipFill>
          <a:blip r:embed="rId2"/>
          <a:stretch>
            <a:fillRect/>
          </a:stretch>
        </p:blipFill>
        <p:spPr>
          <a:xfrm>
            <a:off x="10896764" y="240646"/>
            <a:ext cx="959845" cy="503999"/>
          </a:xfrm>
          <a:prstGeom prst="rect">
            <a:avLst/>
          </a:prstGeom>
        </p:spPr>
      </p:pic>
    </p:spTree>
    <p:extLst>
      <p:ext uri="{BB962C8B-B14F-4D97-AF65-F5344CB8AC3E}">
        <p14:creationId xmlns:p14="http://schemas.microsoft.com/office/powerpoint/2010/main" val="358189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Click to edit Master title style</a:t>
            </a:r>
            <a:br>
              <a:rPr lang="en-AU" dirty="0"/>
            </a:br>
            <a:r>
              <a:rPr lang="en-AU" dirty="0"/>
              <a:t>Line 2</a:t>
            </a:r>
            <a:endParaRPr lang="en-US" dirty="0"/>
          </a:p>
        </p:txBody>
      </p:sp>
      <p:sp>
        <p:nvSpPr>
          <p:cNvPr id="8" name="Footer Placeholder 4"/>
          <p:cNvSpPr>
            <a:spLocks noGrp="1"/>
          </p:cNvSpPr>
          <p:nvPr>
            <p:ph type="ftr" sz="quarter" idx="11"/>
          </p:nvPr>
        </p:nvSpPr>
        <p:spPr>
          <a:xfrm>
            <a:off x="7995809" y="6534771"/>
            <a:ext cx="3860800" cy="196131"/>
          </a:xfrm>
        </p:spPr>
        <p:txBody>
          <a:bodyPr/>
          <a:lstStyle>
            <a:lvl1pPr algn="r">
              <a:defRPr/>
            </a:lvl1pPr>
          </a:lstStyle>
          <a:p>
            <a:pPr>
              <a:defRPr/>
            </a:pPr>
            <a:r>
              <a:rPr lang="en-US" dirty="0"/>
              <a:t>www.climateactiontracker.org</a:t>
            </a:r>
          </a:p>
        </p:txBody>
      </p:sp>
      <p:cxnSp>
        <p:nvCxnSpPr>
          <p:cNvPr id="9" name="Straight Connector 8"/>
          <p:cNvCxnSpPr/>
          <p:nvPr userDrawn="1"/>
        </p:nvCxnSpPr>
        <p:spPr>
          <a:xfrm>
            <a:off x="335360" y="908720"/>
            <a:ext cx="11521280" cy="0"/>
          </a:xfrm>
          <a:prstGeom prst="line">
            <a:avLst/>
          </a:prstGeom>
          <a:ln w="25400">
            <a:solidFill>
              <a:srgbClr val="407BA6"/>
            </a:solidFill>
          </a:ln>
          <a:effectLst/>
        </p:spPr>
        <p:style>
          <a:lnRef idx="2">
            <a:schemeClr val="accent1"/>
          </a:lnRef>
          <a:fillRef idx="0">
            <a:schemeClr val="accent1"/>
          </a:fillRef>
          <a:effectRef idx="1">
            <a:schemeClr val="accent1"/>
          </a:effectRef>
          <a:fontRef idx="minor">
            <a:schemeClr val="tx1"/>
          </a:fontRef>
        </p:style>
      </p:cxnSp>
      <p:pic>
        <p:nvPicPr>
          <p:cNvPr id="3" name="Picture 2" descr="A blue text on a black background&#10;&#10;Description automatically generated">
            <a:extLst>
              <a:ext uri="{FF2B5EF4-FFF2-40B4-BE49-F238E27FC236}">
                <a16:creationId xmlns:a16="http://schemas.microsoft.com/office/drawing/2014/main" id="{6B7B2BCA-E23D-0818-F04D-2908D930A75F}"/>
              </a:ext>
            </a:extLst>
          </p:cNvPr>
          <p:cNvPicPr>
            <a:picLocks noChangeAspect="1"/>
          </p:cNvPicPr>
          <p:nvPr userDrawn="1"/>
        </p:nvPicPr>
        <p:blipFill>
          <a:blip r:embed="rId2"/>
          <a:stretch>
            <a:fillRect/>
          </a:stretch>
        </p:blipFill>
        <p:spPr>
          <a:xfrm>
            <a:off x="10896764" y="240646"/>
            <a:ext cx="959845" cy="503999"/>
          </a:xfrm>
          <a:prstGeom prst="rect">
            <a:avLst/>
          </a:prstGeom>
        </p:spPr>
      </p:pic>
    </p:spTree>
    <p:extLst>
      <p:ext uri="{BB962C8B-B14F-4D97-AF65-F5344CB8AC3E}">
        <p14:creationId xmlns:p14="http://schemas.microsoft.com/office/powerpoint/2010/main" val="600609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84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PageNu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1" y="188640"/>
            <a:ext cx="10247796" cy="608013"/>
          </a:xfrm>
        </p:spPr>
        <p:txBody>
          <a:bodyPr/>
          <a:lstStyle/>
          <a:p>
            <a:r>
              <a:rPr lang="en-AU" dirty="0"/>
              <a:t>Click to edit Master title style</a:t>
            </a:r>
            <a:br>
              <a:rPr lang="en-AU" dirty="0"/>
            </a:br>
            <a:r>
              <a:rPr lang="en-AU" dirty="0"/>
              <a:t>Line 2</a:t>
            </a:r>
            <a:endParaRPr lang="en-US" dirty="0"/>
          </a:p>
        </p:txBody>
      </p:sp>
      <p:sp>
        <p:nvSpPr>
          <p:cNvPr id="3" name="Content Placeholder 2"/>
          <p:cNvSpPr>
            <a:spLocks noGrp="1"/>
          </p:cNvSpPr>
          <p:nvPr>
            <p:ph idx="1"/>
          </p:nvPr>
        </p:nvSpPr>
        <p:spPr>
          <a:xfrm>
            <a:off x="335360" y="1052736"/>
            <a:ext cx="11521280" cy="5415299"/>
          </a:xfrm>
        </p:spPr>
        <p:txBody>
          <a:bodyPr/>
          <a:lstStyle>
            <a:lvl5pPr>
              <a:defRPr>
                <a:solidFill>
                  <a:srgbClr val="40404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Footer Placeholder 4"/>
          <p:cNvSpPr>
            <a:spLocks noGrp="1"/>
          </p:cNvSpPr>
          <p:nvPr>
            <p:ph type="ftr" sz="quarter" idx="11"/>
          </p:nvPr>
        </p:nvSpPr>
        <p:spPr>
          <a:xfrm>
            <a:off x="7995809" y="6534771"/>
            <a:ext cx="3860800" cy="196131"/>
          </a:xfrm>
        </p:spPr>
        <p:txBody>
          <a:bodyPr/>
          <a:lstStyle>
            <a:lvl1pPr algn="r">
              <a:defRPr/>
            </a:lvl1pPr>
          </a:lstStyle>
          <a:p>
            <a:pPr>
              <a:defRPr/>
            </a:pPr>
            <a:fld id="{5021D944-E6C0-0D4A-89B8-F6A8283BD3F9}" type="slidenum">
              <a:rPr lang="en-US" smtClean="0"/>
              <a:t>‹#›</a:t>
            </a:fld>
            <a:endParaRPr lang="en-US" dirty="0"/>
          </a:p>
        </p:txBody>
      </p:sp>
      <p:cxnSp>
        <p:nvCxnSpPr>
          <p:cNvPr id="11" name="Straight Connector 10"/>
          <p:cNvCxnSpPr/>
          <p:nvPr userDrawn="1"/>
        </p:nvCxnSpPr>
        <p:spPr>
          <a:xfrm>
            <a:off x="335360" y="908720"/>
            <a:ext cx="11521280" cy="0"/>
          </a:xfrm>
          <a:prstGeom prst="line">
            <a:avLst/>
          </a:prstGeom>
          <a:ln w="25400">
            <a:solidFill>
              <a:srgbClr val="407BA6"/>
            </a:solidFill>
          </a:ln>
          <a:effectLst/>
        </p:spPr>
        <p:style>
          <a:lnRef idx="2">
            <a:schemeClr val="accent1"/>
          </a:lnRef>
          <a:fillRef idx="0">
            <a:schemeClr val="accent1"/>
          </a:fillRef>
          <a:effectRef idx="1">
            <a:schemeClr val="accent1"/>
          </a:effectRef>
          <a:fontRef idx="minor">
            <a:schemeClr val="tx1"/>
          </a:fontRef>
        </p:style>
      </p:cxnSp>
      <p:sp>
        <p:nvSpPr>
          <p:cNvPr id="7" name="Footer Placeholder 4"/>
          <p:cNvSpPr txBox="1">
            <a:spLocks/>
          </p:cNvSpPr>
          <p:nvPr userDrawn="1"/>
        </p:nvSpPr>
        <p:spPr>
          <a:xfrm>
            <a:off x="335360" y="6534771"/>
            <a:ext cx="3860800" cy="196131"/>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900" kern="1200">
                <a:solidFill>
                  <a:srgbClr val="800000"/>
                </a:solidFill>
                <a:latin typeface="Ubuntu"/>
                <a:ea typeface="+mn-ea"/>
                <a:cs typeface="Ubuntu"/>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l">
              <a:defRPr/>
            </a:pPr>
            <a:r>
              <a:rPr lang="en-US" sz="900" dirty="0" err="1"/>
              <a:t>www.climateactiontracker.org</a:t>
            </a:r>
            <a:endParaRPr lang="en-US" sz="900" dirty="0"/>
          </a:p>
        </p:txBody>
      </p:sp>
      <p:pic>
        <p:nvPicPr>
          <p:cNvPr id="4" name="Picture 3" descr="A blue text on a black background&#10;&#10;Description automatically generated">
            <a:extLst>
              <a:ext uri="{FF2B5EF4-FFF2-40B4-BE49-F238E27FC236}">
                <a16:creationId xmlns:a16="http://schemas.microsoft.com/office/drawing/2014/main" id="{F049E9E2-4C44-A9B4-18FE-5890C884DE46}"/>
              </a:ext>
            </a:extLst>
          </p:cNvPr>
          <p:cNvPicPr>
            <a:picLocks noChangeAspect="1"/>
          </p:cNvPicPr>
          <p:nvPr userDrawn="1"/>
        </p:nvPicPr>
        <p:blipFill>
          <a:blip r:embed="rId2"/>
          <a:stretch>
            <a:fillRect/>
          </a:stretch>
        </p:blipFill>
        <p:spPr>
          <a:xfrm>
            <a:off x="10896764" y="240646"/>
            <a:ext cx="959845" cy="503999"/>
          </a:xfrm>
          <a:prstGeom prst="rect">
            <a:avLst/>
          </a:prstGeom>
        </p:spPr>
      </p:pic>
    </p:spTree>
    <p:extLst>
      <p:ext uri="{BB962C8B-B14F-4D97-AF65-F5344CB8AC3E}">
        <p14:creationId xmlns:p14="http://schemas.microsoft.com/office/powerpoint/2010/main" val="399817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5361" y="188640"/>
            <a:ext cx="10247796" cy="60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GB" altLang="en-US" dirty="0"/>
          </a:p>
        </p:txBody>
      </p:sp>
      <p:sp>
        <p:nvSpPr>
          <p:cNvPr id="1027" name="Text Placeholder 2"/>
          <p:cNvSpPr>
            <a:spLocks noGrp="1"/>
          </p:cNvSpPr>
          <p:nvPr>
            <p:ph type="body" idx="1"/>
          </p:nvPr>
        </p:nvSpPr>
        <p:spPr bwMode="auto">
          <a:xfrm>
            <a:off x="335360" y="1274843"/>
            <a:ext cx="11521280" cy="5193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p:txBody>
      </p:sp>
      <p:sp>
        <p:nvSpPr>
          <p:cNvPr id="5" name="Footer Placeholder 4"/>
          <p:cNvSpPr>
            <a:spLocks noGrp="1"/>
          </p:cNvSpPr>
          <p:nvPr>
            <p:ph type="ftr" sz="quarter" idx="3"/>
          </p:nvPr>
        </p:nvSpPr>
        <p:spPr>
          <a:xfrm>
            <a:off x="4165600" y="6525345"/>
            <a:ext cx="3860800" cy="196131"/>
          </a:xfrm>
          <a:prstGeom prst="rect">
            <a:avLst/>
          </a:prstGeom>
        </p:spPr>
        <p:txBody>
          <a:bodyPr vert="horz" lIns="91440" tIns="45720" rIns="91440" bIns="45720" rtlCol="0" anchor="ctr"/>
          <a:lstStyle>
            <a:lvl1pPr algn="ctr" fontAlgn="auto">
              <a:spcBef>
                <a:spcPts val="0"/>
              </a:spcBef>
              <a:spcAft>
                <a:spcPts val="0"/>
              </a:spcAft>
              <a:defRPr sz="900">
                <a:solidFill>
                  <a:srgbClr val="800000"/>
                </a:solidFill>
                <a:latin typeface="Ubuntu"/>
                <a:ea typeface="+mn-ea"/>
                <a:cs typeface="Ubuntu"/>
              </a:defRPr>
            </a:lvl1pPr>
          </a:lstStyle>
          <a:p>
            <a:pPr>
              <a:defRPr/>
            </a:pPr>
            <a:r>
              <a:rPr lang="en-GB" dirty="0"/>
              <a:t>www.climateactiontracker.org</a:t>
            </a:r>
          </a:p>
        </p:txBody>
      </p:sp>
    </p:spTree>
  </p:cSld>
  <p:clrMap bg1="lt1" tx1="dk1" bg2="lt2" tx2="dk2" accent1="accent1" accent2="accent2" accent3="accent3" accent4="accent4" accent5="accent5" accent6="accent6" hlink="hlink" folHlink="folHlink"/>
  <p:sldLayoutIdLst>
    <p:sldLayoutId id="2147484221" r:id="rId1"/>
    <p:sldLayoutId id="2147484231" r:id="rId2"/>
    <p:sldLayoutId id="2147484232" r:id="rId3"/>
    <p:sldLayoutId id="2147484222" r:id="rId4"/>
    <p:sldLayoutId id="2147484223" r:id="rId5"/>
    <p:sldLayoutId id="2147484224" r:id="rId6"/>
    <p:sldLayoutId id="2147484225" r:id="rId7"/>
    <p:sldLayoutId id="2147484217" r:id="rId8"/>
    <p:sldLayoutId id="2147484227" r:id="rId9"/>
    <p:sldLayoutId id="2147484228" r:id="rId10"/>
    <p:sldLayoutId id="2147484229" r:id="rId11"/>
    <p:sldLayoutId id="2147484230" r:id="rId12"/>
    <p:sldLayoutId id="2147484226" r:id="rId13"/>
  </p:sldLayoutIdLst>
  <p:hf hdr="0"/>
  <p:txStyles>
    <p:titleStyle>
      <a:lvl1pPr algn="l" defTabSz="457200" rtl="0" eaLnBrk="1" fontAlgn="base" hangingPunct="1">
        <a:spcBef>
          <a:spcPct val="0"/>
        </a:spcBef>
        <a:spcAft>
          <a:spcPct val="0"/>
        </a:spcAft>
        <a:defRPr sz="2400" b="1" kern="1200">
          <a:solidFill>
            <a:srgbClr val="407BA6"/>
          </a:solidFill>
          <a:latin typeface="Ubuntu"/>
          <a:ea typeface="ＭＳ Ｐゴシック" charset="0"/>
          <a:cs typeface="Ubuntu"/>
        </a:defRPr>
      </a:lvl1pPr>
      <a:lvl2pPr algn="l" defTabSz="457200" rtl="0" eaLnBrk="1" fontAlgn="base" hangingPunct="1">
        <a:spcBef>
          <a:spcPct val="0"/>
        </a:spcBef>
        <a:spcAft>
          <a:spcPct val="0"/>
        </a:spcAft>
        <a:defRPr sz="2400" b="1">
          <a:solidFill>
            <a:schemeClr val="tx1"/>
          </a:solidFill>
          <a:latin typeface="Ubuntu" charset="0"/>
          <a:ea typeface="ＭＳ Ｐゴシック" charset="0"/>
          <a:cs typeface="Ubuntu" charset="0"/>
        </a:defRPr>
      </a:lvl2pPr>
      <a:lvl3pPr algn="l" defTabSz="457200" rtl="0" eaLnBrk="1" fontAlgn="base" hangingPunct="1">
        <a:spcBef>
          <a:spcPct val="0"/>
        </a:spcBef>
        <a:spcAft>
          <a:spcPct val="0"/>
        </a:spcAft>
        <a:defRPr sz="2400" b="1">
          <a:solidFill>
            <a:schemeClr val="tx1"/>
          </a:solidFill>
          <a:latin typeface="Ubuntu" charset="0"/>
          <a:ea typeface="ＭＳ Ｐゴシック" charset="0"/>
          <a:cs typeface="Ubuntu" charset="0"/>
        </a:defRPr>
      </a:lvl3pPr>
      <a:lvl4pPr algn="l" defTabSz="457200" rtl="0" eaLnBrk="1" fontAlgn="base" hangingPunct="1">
        <a:spcBef>
          <a:spcPct val="0"/>
        </a:spcBef>
        <a:spcAft>
          <a:spcPct val="0"/>
        </a:spcAft>
        <a:defRPr sz="2400" b="1">
          <a:solidFill>
            <a:schemeClr val="tx1"/>
          </a:solidFill>
          <a:latin typeface="Ubuntu" charset="0"/>
          <a:ea typeface="ＭＳ Ｐゴシック" charset="0"/>
          <a:cs typeface="Ubuntu" charset="0"/>
        </a:defRPr>
      </a:lvl4pPr>
      <a:lvl5pPr algn="l" defTabSz="457200" rtl="0" eaLnBrk="1" fontAlgn="base" hangingPunct="1">
        <a:spcBef>
          <a:spcPct val="0"/>
        </a:spcBef>
        <a:spcAft>
          <a:spcPct val="0"/>
        </a:spcAft>
        <a:defRPr sz="2400" b="1">
          <a:solidFill>
            <a:schemeClr val="tx1"/>
          </a:solidFill>
          <a:latin typeface="Ubuntu" charset="0"/>
          <a:ea typeface="ＭＳ Ｐゴシック" charset="0"/>
          <a:cs typeface="Ubuntu" charset="0"/>
        </a:defRPr>
      </a:lvl5pPr>
      <a:lvl6pPr marL="457200" algn="l" defTabSz="457200" rtl="0" eaLnBrk="1" fontAlgn="base" hangingPunct="1">
        <a:spcBef>
          <a:spcPct val="0"/>
        </a:spcBef>
        <a:spcAft>
          <a:spcPct val="0"/>
        </a:spcAft>
        <a:defRPr sz="2800" b="1">
          <a:solidFill>
            <a:schemeClr val="tx1"/>
          </a:solidFill>
          <a:latin typeface="Times New Roman" pitchFamily="18" charset="0"/>
          <a:cs typeface="Times New Roman" pitchFamily="18" charset="0"/>
        </a:defRPr>
      </a:lvl6pPr>
      <a:lvl7pPr marL="914400" algn="l" defTabSz="457200" rtl="0" eaLnBrk="1" fontAlgn="base" hangingPunct="1">
        <a:spcBef>
          <a:spcPct val="0"/>
        </a:spcBef>
        <a:spcAft>
          <a:spcPct val="0"/>
        </a:spcAft>
        <a:defRPr sz="2800" b="1">
          <a:solidFill>
            <a:schemeClr val="tx1"/>
          </a:solidFill>
          <a:latin typeface="Times New Roman" pitchFamily="18" charset="0"/>
          <a:cs typeface="Times New Roman" pitchFamily="18" charset="0"/>
        </a:defRPr>
      </a:lvl7pPr>
      <a:lvl8pPr marL="1371600" algn="l" defTabSz="457200" rtl="0" eaLnBrk="1" fontAlgn="base" hangingPunct="1">
        <a:spcBef>
          <a:spcPct val="0"/>
        </a:spcBef>
        <a:spcAft>
          <a:spcPct val="0"/>
        </a:spcAft>
        <a:defRPr sz="2800" b="1">
          <a:solidFill>
            <a:schemeClr val="tx1"/>
          </a:solidFill>
          <a:latin typeface="Times New Roman" pitchFamily="18" charset="0"/>
          <a:cs typeface="Times New Roman" pitchFamily="18" charset="0"/>
        </a:defRPr>
      </a:lvl8pPr>
      <a:lvl9pPr marL="1828800" algn="l" defTabSz="457200" rtl="0" eaLnBrk="1" fontAlgn="base" hangingPunct="1">
        <a:spcBef>
          <a:spcPct val="0"/>
        </a:spcBef>
        <a:spcAft>
          <a:spcPct val="0"/>
        </a:spcAft>
        <a:defRPr sz="2800" b="1">
          <a:solidFill>
            <a:schemeClr val="tx1"/>
          </a:solidFill>
          <a:latin typeface="Times New Roman" pitchFamily="18" charset="0"/>
          <a:cs typeface="Times New Roman" pitchFamily="18" charset="0"/>
        </a:defRPr>
      </a:lvl9pPr>
    </p:titleStyle>
    <p:bodyStyle>
      <a:lvl1pPr marL="342900" indent="-342900" algn="l" defTabSz="457200" rtl="0" eaLnBrk="1" fontAlgn="base" hangingPunct="1">
        <a:spcBef>
          <a:spcPct val="20000"/>
        </a:spcBef>
        <a:spcAft>
          <a:spcPct val="0"/>
        </a:spcAft>
        <a:buFont typeface="Arial" pitchFamily="34" charset="0"/>
        <a:buChar char="•"/>
        <a:defRPr sz="2000" kern="1200">
          <a:solidFill>
            <a:schemeClr val="tx1">
              <a:lumMod val="75000"/>
              <a:lumOff val="25000"/>
            </a:schemeClr>
          </a:solidFill>
          <a:latin typeface="Ubuntu"/>
          <a:ea typeface="ＭＳ Ｐゴシック" charset="0"/>
          <a:cs typeface="Ubuntu"/>
        </a:defRPr>
      </a:lvl1pPr>
      <a:lvl2pPr marL="742950" indent="-285750" algn="l" defTabSz="457200" rtl="0" eaLnBrk="1" fontAlgn="base" hangingPunct="1">
        <a:spcBef>
          <a:spcPct val="20000"/>
        </a:spcBef>
        <a:spcAft>
          <a:spcPct val="0"/>
        </a:spcAft>
        <a:buFont typeface="Arial" pitchFamily="34" charset="0"/>
        <a:buChar char="–"/>
        <a:defRPr kern="1200">
          <a:solidFill>
            <a:schemeClr val="tx1">
              <a:lumMod val="75000"/>
              <a:lumOff val="25000"/>
            </a:schemeClr>
          </a:solidFill>
          <a:latin typeface="Ubuntu"/>
          <a:ea typeface="ＭＳ Ｐゴシック" charset="0"/>
          <a:cs typeface="Ubuntu"/>
        </a:defRPr>
      </a:lvl2pPr>
      <a:lvl3pPr marL="1143000" indent="-228600" algn="l" defTabSz="457200" rtl="0" eaLnBrk="1" fontAlgn="base" hangingPunct="1">
        <a:spcBef>
          <a:spcPct val="20000"/>
        </a:spcBef>
        <a:spcAft>
          <a:spcPct val="0"/>
        </a:spcAft>
        <a:buFont typeface="Arial" pitchFamily="34" charset="0"/>
        <a:buChar char="•"/>
        <a:defRPr sz="1600" kern="1200">
          <a:solidFill>
            <a:schemeClr val="tx1">
              <a:lumMod val="75000"/>
              <a:lumOff val="25000"/>
            </a:schemeClr>
          </a:solidFill>
          <a:latin typeface="Ubuntu"/>
          <a:ea typeface="ＭＳ Ｐゴシック" charset="0"/>
          <a:cs typeface="Ubuntu"/>
        </a:defRPr>
      </a:lvl3pPr>
      <a:lvl4pPr marL="1600200" indent="-228600" algn="l" defTabSz="457200" rtl="0" eaLnBrk="1" fontAlgn="base" hangingPunct="1">
        <a:spcBef>
          <a:spcPct val="20000"/>
        </a:spcBef>
        <a:spcAft>
          <a:spcPct val="0"/>
        </a:spcAft>
        <a:buFont typeface="Arial" pitchFamily="34" charset="0"/>
        <a:buChar char="–"/>
        <a:defRPr sz="1400" kern="1200">
          <a:solidFill>
            <a:schemeClr val="tx1">
              <a:lumMod val="75000"/>
              <a:lumOff val="25000"/>
            </a:schemeClr>
          </a:solidFill>
          <a:latin typeface="Ubuntu"/>
          <a:ea typeface="ＭＳ Ｐゴシック" charset="0"/>
          <a:cs typeface="Ubuntu"/>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211" userDrawn="1">
          <p15:clr>
            <a:srgbClr val="F26B43"/>
          </p15:clr>
        </p15:guide>
        <p15:guide id="3" pos="7469" userDrawn="1">
          <p15:clr>
            <a:srgbClr val="F26B43"/>
          </p15:clr>
        </p15:guide>
        <p15:guide id="4"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0.sv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0.svg"/></Relationships>
</file>

<file path=ppt/slides/_rels/slide1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57.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hyperlink" Target="https://climateactiontracker.org/sectors/cat-sectoral-analysis/" TargetMode="External"/><Relationship Id="rId1" Type="http://schemas.openxmlformats.org/officeDocument/2006/relationships/slideLayout" Target="../slideLayouts/slideLayout4.xml"/><Relationship Id="rId6" Type="http://schemas.openxmlformats.org/officeDocument/2006/relationships/hyperlink" Target="https://climateactiontracker.org/cat-data-explorer/sector-indicators/" TargetMode="External"/><Relationship Id="rId5" Type="http://schemas.openxmlformats.org/officeDocument/2006/relationships/image" Target="../media/image61.png"/><Relationship Id="rId4" Type="http://schemas.openxmlformats.org/officeDocument/2006/relationships/hyperlink" Target="https://climateactiontracker.org/sectors/cat-sectoral-analysis/#section_Explore_our_power_sector_evaluation_by_countr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climateactiontracker.org/sectors/cat-sectoral-analysis/"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hyperlink" Target="https://www.irena.org/-/media/Files/IRENA/Agency/Publication/2023/Oct/COP28_IRENA_GRA_Tripling_renewables_doubling_efficiency_2023.pdf" TargetMode="Externa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irena.org/-/media/Files/IRENA/Agency/Publication/2023/Oct/COP28_IRENA_GRA_Tripling_renewables_doubling_efficiency_2023.pdf" TargetMode="Externa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hyperlink" Target="https://www.irena.org/-/media/Files/IRENA/Agency/Publication/2024/Mar/IRENA_RE_Capacity_Statistics_2024.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hyperlink" Target="https://www.irena.org/-/media/Files/IRENA/Agency/Publication/2024/Mar/IRENA_RE_Capacity_Statistics_2024.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4"/>
          <p:cNvSpPr txBox="1">
            <a:spLocks noChangeArrowheads="1"/>
          </p:cNvSpPr>
          <p:nvPr/>
        </p:nvSpPr>
        <p:spPr bwMode="auto">
          <a:xfrm>
            <a:off x="4871865" y="1628800"/>
            <a:ext cx="6912767" cy="1872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altLang="en-US" sz="2800" b="1" dirty="0">
                <a:solidFill>
                  <a:srgbClr val="FFFFFF"/>
                </a:solidFill>
                <a:latin typeface="Ubuntu" charset="0"/>
              </a:rPr>
              <a:t>Plugging into progress</a:t>
            </a:r>
            <a:endParaRPr lang="en-GB" altLang="en-US" sz="800" b="1" dirty="0">
              <a:solidFill>
                <a:srgbClr val="FFFFFF"/>
              </a:solidFill>
              <a:latin typeface="Ubuntu" charset="0"/>
            </a:endParaRPr>
          </a:p>
          <a:p>
            <a:pPr algn="r" eaLnBrk="1" hangingPunct="1"/>
            <a:r>
              <a:rPr lang="en-GB" altLang="en-US" dirty="0">
                <a:solidFill>
                  <a:srgbClr val="FFFFFF"/>
                </a:solidFill>
                <a:latin typeface="Ubuntu" charset="0"/>
              </a:rPr>
              <a:t>Evaluating power sector decarbonisation </a:t>
            </a:r>
          </a:p>
          <a:p>
            <a:pPr algn="r" eaLnBrk="1" hangingPunct="1"/>
            <a:r>
              <a:rPr lang="en-GB" altLang="en-US" dirty="0">
                <a:solidFill>
                  <a:srgbClr val="FFFFFF"/>
                </a:solidFill>
                <a:latin typeface="Ubuntu" charset="0"/>
              </a:rPr>
              <a:t>for 1.5</a:t>
            </a:r>
            <a:r>
              <a:rPr lang="en-GB" altLang="en-US" baseline="30000" dirty="0">
                <a:solidFill>
                  <a:srgbClr val="FFFFFF"/>
                </a:solidFill>
                <a:latin typeface="Ubuntu" charset="0"/>
              </a:rPr>
              <a:t>o</a:t>
            </a:r>
            <a:r>
              <a:rPr lang="en-GB" altLang="en-US" dirty="0">
                <a:solidFill>
                  <a:srgbClr val="FFFFFF"/>
                </a:solidFill>
                <a:latin typeface="Ubuntu" charset="0"/>
              </a:rPr>
              <a:t>C</a:t>
            </a:r>
          </a:p>
        </p:txBody>
      </p:sp>
      <p:cxnSp>
        <p:nvCxnSpPr>
          <p:cNvPr id="4" name="Straight Connector 3"/>
          <p:cNvCxnSpPr/>
          <p:nvPr/>
        </p:nvCxnSpPr>
        <p:spPr>
          <a:xfrm>
            <a:off x="6960096" y="3861048"/>
            <a:ext cx="4824536"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TextBox 4"/>
          <p:cNvSpPr txBox="1">
            <a:spLocks noChangeArrowheads="1"/>
          </p:cNvSpPr>
          <p:nvPr/>
        </p:nvSpPr>
        <p:spPr bwMode="auto">
          <a:xfrm>
            <a:off x="6207125" y="4221088"/>
            <a:ext cx="5577507" cy="1093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80000"/>
              </a:lnSpc>
            </a:pPr>
            <a:r>
              <a:rPr lang="en-GB" altLang="en-US" sz="1400" dirty="0">
                <a:solidFill>
                  <a:srgbClr val="FFFFFF"/>
                </a:solidFill>
                <a:latin typeface="Ubuntu" charset="0"/>
              </a:rPr>
              <a:t> Climate Action Tracker</a:t>
            </a:r>
          </a:p>
          <a:p>
            <a:pPr eaLnBrk="1" hangingPunct="1">
              <a:lnSpc>
                <a:spcPct val="80000"/>
              </a:lnSpc>
            </a:pPr>
            <a:endParaRPr lang="en-GB" altLang="en-US" sz="1400" dirty="0">
              <a:solidFill>
                <a:srgbClr val="FFFFFF"/>
              </a:solidFill>
              <a:latin typeface="Ubuntu" charset="0"/>
            </a:endParaRPr>
          </a:p>
          <a:p>
            <a:pPr algn="r" eaLnBrk="1" hangingPunct="1">
              <a:lnSpc>
                <a:spcPct val="80000"/>
              </a:lnSpc>
            </a:pPr>
            <a:r>
              <a:rPr lang="en-GB" altLang="en-US" sz="1400" b="1" dirty="0">
                <a:solidFill>
                  <a:srgbClr val="FFFFFF"/>
                </a:solidFill>
                <a:latin typeface="Ubuntu" charset="0"/>
              </a:rPr>
              <a:t>21 May 2025</a:t>
            </a:r>
          </a:p>
          <a:p>
            <a:pPr algn="r" eaLnBrk="1" hangingPunct="1">
              <a:lnSpc>
                <a:spcPct val="80000"/>
              </a:lnSpc>
            </a:pPr>
            <a:endParaRPr lang="en-GB" altLang="en-US" sz="1400" dirty="0">
              <a:solidFill>
                <a:srgbClr val="FFFFFF"/>
              </a:solidFill>
              <a:latin typeface="Ubuntu" charset="0"/>
            </a:endParaRPr>
          </a:p>
          <a:p>
            <a:pPr algn="r" eaLnBrk="1" hangingPunct="1">
              <a:lnSpc>
                <a:spcPct val="80000"/>
              </a:lnSpc>
            </a:pPr>
            <a:r>
              <a:rPr lang="en-GB" altLang="en-US" sz="1400" dirty="0" err="1">
                <a:solidFill>
                  <a:srgbClr val="FFFFFF"/>
                </a:solidFill>
                <a:latin typeface="Ubuntu" charset="0"/>
              </a:rPr>
              <a:t>www.climateactiontracker.org</a:t>
            </a:r>
            <a:endParaRPr lang="en-GB" altLang="en-US" sz="1400" dirty="0">
              <a:solidFill>
                <a:srgbClr val="FFFFFF"/>
              </a:solidFill>
              <a:latin typeface="Ubuntu" charset="0"/>
            </a:endParaRPr>
          </a:p>
        </p:txBody>
      </p:sp>
      <p:pic>
        <p:nvPicPr>
          <p:cNvPr id="3" name="Picture 2">
            <a:extLst>
              <a:ext uri="{FF2B5EF4-FFF2-40B4-BE49-F238E27FC236}">
                <a16:creationId xmlns:a16="http://schemas.microsoft.com/office/drawing/2014/main" id="{D787D4D9-1CC4-32FB-D4BD-442698C7D9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27" b="94714" l="1982" r="56126">
                        <a14:foregroundMark x1="13153" y1="7599" x2="15315" y2="7930"/>
                        <a14:foregroundMark x1="10631" y1="6828" x2="4955" y2="80727"/>
                        <a14:foregroundMark x1="4955" y1="80727" x2="9459" y2="92952"/>
                        <a14:foregroundMark x1="9459" y1="92952" x2="22432" y2="91410"/>
                        <a14:foregroundMark x1="22432" y1="91410" x2="21081" y2="83040"/>
                        <a14:foregroundMark x1="14775" y1="55727" x2="14324" y2="71806"/>
                        <a14:foregroundMark x1="7027" y1="74449" x2="4865" y2="87555"/>
                        <a14:foregroundMark x1="4865" y1="87555" x2="22072" y2="94493"/>
                        <a14:foregroundMark x1="22072" y1="94493" x2="41532" y2="82930"/>
                        <a14:foregroundMark x1="41532" y1="82930" x2="38919" y2="86013"/>
                        <a14:foregroundMark x1="11441" y1="93722" x2="12342" y2="94053"/>
                        <a14:foregroundMark x1="5315" y1="76322" x2="2432" y2="88546"/>
                        <a14:foregroundMark x1="2432" y1="88546" x2="3333" y2="92070"/>
                        <a14:foregroundMark x1="2883" y1="93502" x2="21802" y2="94714"/>
                        <a14:foregroundMark x1="32703" y1="86123" x2="31982" y2="87225"/>
                        <a14:foregroundMark x1="30090" y1="83921" x2="40541" y2="88767"/>
                        <a14:foregroundMark x1="40541" y1="88767" x2="37117" y2="84031"/>
                        <a14:foregroundMark x1="43514" y1="92621" x2="47838" y2="80286"/>
                        <a14:foregroundMark x1="47838" y1="80286" x2="41171" y2="71586"/>
                        <a14:foregroundMark x1="41171" y1="71586" x2="49550" y2="75991"/>
                        <a14:foregroundMark x1="49550" y1="75991" x2="50541" y2="78965"/>
                        <a14:foregroundMark x1="53604" y1="69824" x2="52973" y2="90198"/>
                        <a14:foregroundMark x1="4144" y1="22467" x2="7027" y2="5837"/>
                        <a14:foregroundMark x1="20090" y1="67731" x2="35225" y2="66850"/>
                        <a14:foregroundMark x1="35225" y1="66850" x2="35405" y2="66850"/>
                        <a14:foregroundMark x1="50811" y1="64648" x2="42072" y2="57930"/>
                        <a14:foregroundMark x1="42072" y1="57930" x2="40811" y2="57489"/>
                        <a14:foregroundMark x1="51532" y1="57269" x2="52162" y2="62885"/>
                        <a14:foregroundMark x1="56396" y1="53744" x2="55135" y2="67401"/>
                        <a14:foregroundMark x1="55135" y1="67401" x2="55135" y2="67401"/>
                        <a14:foregroundMark x1="39820" y1="56938" x2="28108" y2="56388"/>
                        <a14:foregroundMark x1="21622" y1="48018" x2="31802" y2="49559"/>
                        <a14:foregroundMark x1="27387" y1="34031" x2="27387" y2="48348"/>
                        <a14:foregroundMark x1="29820" y1="35903" x2="35225" y2="37004"/>
                        <a14:foregroundMark x1="39550" y1="48128" x2="45225" y2="49009"/>
                        <a14:foregroundMark x1="46306" y1="44163" x2="51171" y2="45374"/>
                        <a14:foregroundMark x1="53153" y1="51652" x2="44865" y2="50220"/>
                        <a14:foregroundMark x1="52703" y1="44273" x2="49009" y2="43392"/>
                        <a14:foregroundMark x1="54595" y1="39097" x2="47117" y2="37665"/>
                        <a14:foregroundMark x1="52973" y1="38877" x2="53694" y2="49339"/>
                        <a14:foregroundMark x1="56036" y1="43062" x2="56126" y2="51872"/>
                        <a14:foregroundMark x1="6486" y1="6278" x2="16036" y2="6828"/>
                        <a14:foregroundMark x1="16036" y1="6828" x2="16667" y2="23678"/>
                        <a14:foregroundMark x1="17928" y1="27313" x2="19099" y2="26432"/>
                        <a14:foregroundMark x1="19820" y1="26101" x2="25946" y2="26432"/>
                        <a14:foregroundMark x1="17748" y1="23789" x2="20180" y2="24670"/>
                        <a14:foregroundMark x1="20360" y1="25551" x2="25946" y2="25220"/>
                        <a14:foregroundMark x1="29820" y1="26432" x2="29820" y2="24890"/>
                        <a14:foregroundMark x1="31532" y1="27203" x2="34505" y2="24229"/>
                        <a14:foregroundMark x1="34414" y1="24229" x2="34234" y2="29956"/>
                        <a14:foregroundMark x1="32973" y1="29405" x2="37658" y2="31057"/>
                        <a14:foregroundMark x1="35946" y1="25110" x2="36937" y2="28084"/>
                        <a14:foregroundMark x1="41095" y1="33811" x2="45856" y2="33811"/>
                        <a14:foregroundMark x1="37658" y1="33811" x2="41065" y2="33811"/>
                        <a14:foregroundMark x1="44685" y1="33150" x2="47117" y2="33590"/>
                        <a14:foregroundMark x1="47387" y1="32930" x2="49009" y2="39427"/>
                        <a14:foregroundMark x1="47838" y1="37665" x2="55766" y2="37555"/>
                        <a14:foregroundMark x1="55766" y1="37555" x2="56036" y2="37665"/>
                        <a14:foregroundMark x1="53964" y1="40088" x2="55315" y2="40088"/>
                        <a14:foregroundMark x1="56126" y1="37115" x2="56036" y2="39207"/>
                        <a14:foregroundMark x1="54865" y1="37335" x2="52252" y2="37115"/>
                        <a14:foregroundMark x1="54955" y1="36564" x2="52973" y2="36233"/>
                        <a14:foregroundMark x1="52523" y1="37335" x2="48559" y2="37004"/>
                        <a14:foregroundMark x1="54955" y1="36784" x2="56036" y2="36454"/>
                        <a14:foregroundMark x1="53874" y1="72687" x2="54955" y2="72687"/>
                        <a14:foregroundMark x1="54414" y1="73018" x2="55405" y2="69493"/>
                        <a14:foregroundMark x1="56126" y1="66850" x2="55856" y2="74780"/>
                        <a14:foregroundMark x1="8919" y1="7159" x2="16667" y2="12225"/>
                        <a14:foregroundMark x1="16667" y1="12225" x2="17658" y2="24339"/>
                        <a14:foregroundMark x1="22987" y1="24648" x2="25225" y2="23348"/>
                        <a14:foregroundMark x1="21622" y1="25441" x2="22927" y2="24683"/>
                        <a14:foregroundMark x1="22395" y1="22639" x2="21171" y2="22467"/>
                        <a14:foregroundMark x1="23514" y1="22797" x2="22987" y2="22723"/>
                        <a14:foregroundMark x1="25225" y1="22907" x2="27928" y2="23458"/>
                        <a14:foregroundMark x1="31880" y1="24598" x2="34414" y2="24890"/>
                        <a14:foregroundMark x1="29640" y1="24339" x2="31200" y2="24519"/>
                        <a14:foregroundMark x1="9279" y1="93833" x2="16036" y2="93833"/>
                        <a14:foregroundMark x1="38378" y1="33260" x2="38829" y2="33590"/>
                        <a14:foregroundMark x1="39009" y1="33590" x2="40090" y2="33811"/>
                        <a14:foregroundMark x1="40811" y1="33700" x2="40360" y2="33590"/>
                        <a14:foregroundMark x1="41892" y1="34141" x2="41171" y2="33700"/>
                        <a14:foregroundMark x1="43423" y1="33700" x2="42793" y2="33590"/>
                        <a14:foregroundMark x1="44234" y1="33700" x2="43243" y2="33590"/>
                        <a14:foregroundMark x1="42072" y1="33700" x2="41532" y2="33370"/>
                        <a14:backgroundMark x1="22613" y1="6498" x2="34505" y2="6278"/>
                        <a14:backgroundMark x1="34505" y1="6278" x2="58288" y2="7048"/>
                        <a14:backgroundMark x1="22252" y1="7159" x2="22613" y2="19934"/>
                        <a14:backgroundMark x1="22523" y1="23128" x2="22523" y2="19604"/>
                        <a14:backgroundMark x1="22523" y1="19934" x2="22523" y2="18943"/>
                        <a14:backgroundMark x1="6757" y1="96145" x2="10721" y2="97026"/>
                        <a14:backgroundMark x1="31982" y1="23018" x2="32703" y2="23018"/>
                        <a14:backgroundMark x1="41532" y1="32159" x2="41802" y2="23789"/>
                        <a14:backgroundMark x1="51261" y1="33700" x2="51261" y2="32819"/>
                      </a14:backgroundRemoval>
                    </a14:imgEffect>
                  </a14:imgLayer>
                </a14:imgProps>
              </a:ext>
            </a:extLst>
          </a:blip>
          <a:srcRect r="41440"/>
          <a:stretch/>
        </p:blipFill>
        <p:spPr>
          <a:xfrm>
            <a:off x="335360" y="964609"/>
            <a:ext cx="3528392" cy="4928781"/>
          </a:xfrm>
          <a:prstGeom prst="rect">
            <a:avLst/>
          </a:prstGeom>
        </p:spPr>
      </p:pic>
    </p:spTree>
    <p:extLst>
      <p:ext uri="{BB962C8B-B14F-4D97-AF65-F5344CB8AC3E}">
        <p14:creationId xmlns:p14="http://schemas.microsoft.com/office/powerpoint/2010/main" val="3613729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9F19-698A-4134-98AF-0E3867015EEF}"/>
              </a:ext>
            </a:extLst>
          </p:cNvPr>
          <p:cNvSpPr>
            <a:spLocks noGrp="1"/>
          </p:cNvSpPr>
          <p:nvPr>
            <p:ph type="title"/>
          </p:nvPr>
        </p:nvSpPr>
        <p:spPr/>
        <p:txBody>
          <a:bodyPr/>
          <a:lstStyle/>
          <a:p>
            <a:r>
              <a:rPr lang="en-US" dirty="0"/>
              <a:t>New Power sector evaluation</a:t>
            </a:r>
          </a:p>
        </p:txBody>
      </p:sp>
      <p:sp>
        <p:nvSpPr>
          <p:cNvPr id="3" name="Text Placeholder 2">
            <a:extLst>
              <a:ext uri="{FF2B5EF4-FFF2-40B4-BE49-F238E27FC236}">
                <a16:creationId xmlns:a16="http://schemas.microsoft.com/office/drawing/2014/main" id="{42A4ABEF-6820-4335-A5A4-5E2DA0BFFA10}"/>
              </a:ext>
            </a:extLst>
          </p:cNvPr>
          <p:cNvSpPr>
            <a:spLocks noGrp="1"/>
          </p:cNvSpPr>
          <p:nvPr>
            <p:ph type="body" idx="1"/>
          </p:nvPr>
        </p:nvSpPr>
        <p:spPr/>
        <p:txBody>
          <a:bodyPr/>
          <a:lstStyle/>
          <a:p>
            <a:r>
              <a:rPr lang="en-US" dirty="0"/>
              <a:t>Sarah Heck</a:t>
            </a:r>
          </a:p>
        </p:txBody>
      </p:sp>
    </p:spTree>
    <p:extLst>
      <p:ext uri="{BB962C8B-B14F-4D97-AF65-F5344CB8AC3E}">
        <p14:creationId xmlns:p14="http://schemas.microsoft.com/office/powerpoint/2010/main" val="797667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28408-2086-1329-16BB-17A15DE7DF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8C0DE8-4974-D4E3-AFF4-BDB21361FC66}"/>
              </a:ext>
            </a:extLst>
          </p:cNvPr>
          <p:cNvSpPr>
            <a:spLocks noGrp="1"/>
          </p:cNvSpPr>
          <p:nvPr>
            <p:ph type="title"/>
          </p:nvPr>
        </p:nvSpPr>
        <p:spPr/>
        <p:txBody>
          <a:bodyPr/>
          <a:lstStyle/>
          <a:p>
            <a:pPr marL="0" indent="0">
              <a:buNone/>
            </a:pPr>
            <a:r>
              <a:rPr lang="en-US" sz="2400" b="1" dirty="0"/>
              <a:t>New CAT evaluation of the power sector for 16 countries</a:t>
            </a:r>
          </a:p>
        </p:txBody>
      </p:sp>
      <p:sp>
        <p:nvSpPr>
          <p:cNvPr id="3" name="Content Placeholder 2">
            <a:extLst>
              <a:ext uri="{FF2B5EF4-FFF2-40B4-BE49-F238E27FC236}">
                <a16:creationId xmlns:a16="http://schemas.microsoft.com/office/drawing/2014/main" id="{0AB2FA79-138E-793B-CA10-C74E33E13F48}"/>
              </a:ext>
            </a:extLst>
          </p:cNvPr>
          <p:cNvSpPr>
            <a:spLocks noGrp="1"/>
          </p:cNvSpPr>
          <p:nvPr>
            <p:ph idx="1"/>
          </p:nvPr>
        </p:nvSpPr>
        <p:spPr/>
        <p:txBody>
          <a:bodyPr/>
          <a:lstStyle/>
          <a:p>
            <a:pPr marL="0" indent="0">
              <a:buNone/>
            </a:pPr>
            <a:endParaRPr lang="en-US" sz="1800"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p:txBody>
      </p:sp>
      <p:sp>
        <p:nvSpPr>
          <p:cNvPr id="5" name="Footer Placeholder 4">
            <a:extLst>
              <a:ext uri="{FF2B5EF4-FFF2-40B4-BE49-F238E27FC236}">
                <a16:creationId xmlns:a16="http://schemas.microsoft.com/office/drawing/2014/main" id="{17F9FE24-9B2D-4650-960E-8B2A82DE82E3}"/>
              </a:ext>
            </a:extLst>
          </p:cNvPr>
          <p:cNvSpPr>
            <a:spLocks noGrp="1"/>
          </p:cNvSpPr>
          <p:nvPr>
            <p:ph type="ftr" sz="quarter" idx="11"/>
          </p:nvPr>
        </p:nvSpPr>
        <p:spPr/>
        <p:txBody>
          <a:bodyPr/>
          <a:lstStyle/>
          <a:p>
            <a:pPr>
              <a:defRPr/>
            </a:pPr>
            <a:r>
              <a:rPr lang="en-US" dirty="0" err="1"/>
              <a:t>www.climateactiontracker.org</a:t>
            </a:r>
            <a:endParaRPr lang="en-US" dirty="0"/>
          </a:p>
        </p:txBody>
      </p:sp>
      <p:pic>
        <p:nvPicPr>
          <p:cNvPr id="9" name="Picture 8" descr="A map of the world&#10;&#10;AI-generated content may be incorrect.">
            <a:extLst>
              <a:ext uri="{FF2B5EF4-FFF2-40B4-BE49-F238E27FC236}">
                <a16:creationId xmlns:a16="http://schemas.microsoft.com/office/drawing/2014/main" id="{6D836AA9-7AD4-2276-FA00-D8B24B7A535B}"/>
              </a:ext>
            </a:extLst>
          </p:cNvPr>
          <p:cNvPicPr>
            <a:picLocks noChangeAspect="1"/>
          </p:cNvPicPr>
          <p:nvPr/>
        </p:nvPicPr>
        <p:blipFill>
          <a:blip r:embed="rId3"/>
          <a:stretch>
            <a:fillRect/>
          </a:stretch>
        </p:blipFill>
        <p:spPr>
          <a:xfrm>
            <a:off x="119336" y="1821895"/>
            <a:ext cx="8620666" cy="4146797"/>
          </a:xfrm>
          <a:prstGeom prst="rect">
            <a:avLst/>
          </a:prstGeom>
        </p:spPr>
      </p:pic>
      <p:sp>
        <p:nvSpPr>
          <p:cNvPr id="4" name="Rounded Rectangle 3">
            <a:extLst>
              <a:ext uri="{FF2B5EF4-FFF2-40B4-BE49-F238E27FC236}">
                <a16:creationId xmlns:a16="http://schemas.microsoft.com/office/drawing/2014/main" id="{D44DD481-AC64-6916-D570-2E106EB16C55}"/>
              </a:ext>
            </a:extLst>
          </p:cNvPr>
          <p:cNvSpPr/>
          <p:nvPr/>
        </p:nvSpPr>
        <p:spPr>
          <a:xfrm>
            <a:off x="8792340" y="2060848"/>
            <a:ext cx="3011962" cy="2961835"/>
          </a:xfrm>
          <a:prstGeom prst="roundRect">
            <a:avLst>
              <a:gd name="adj" fmla="val 11087"/>
            </a:avLst>
          </a:prstGeom>
          <a:no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spcBef>
                <a:spcPts val="200"/>
              </a:spcBef>
            </a:pPr>
            <a:r>
              <a:rPr lang="en-GB" sz="1600" b="1" dirty="0">
                <a:solidFill>
                  <a:schemeClr val="tx2"/>
                </a:solidFill>
                <a:latin typeface="Ubuntu" panose="020B0504030602030204" pitchFamily="34" charset="0"/>
              </a:rPr>
              <a:t>Our goals</a:t>
            </a:r>
            <a:endParaRPr lang="en-GB" sz="1600" b="1" dirty="0">
              <a:solidFill>
                <a:schemeClr val="tx1">
                  <a:lumMod val="75000"/>
                  <a:lumOff val="25000"/>
                </a:schemeClr>
              </a:solidFill>
              <a:latin typeface="Ubuntu" panose="020B0504030602030204" pitchFamily="34" charset="0"/>
            </a:endParaRPr>
          </a:p>
          <a:p>
            <a:pPr>
              <a:spcBef>
                <a:spcPts val="200"/>
              </a:spcBef>
            </a:pPr>
            <a:endParaRPr lang="en-GB" sz="1600" b="1" dirty="0">
              <a:solidFill>
                <a:schemeClr val="tx1">
                  <a:lumMod val="75000"/>
                  <a:lumOff val="25000"/>
                </a:schemeClr>
              </a:solidFill>
              <a:latin typeface="Ubuntu" panose="020B0504030602030204" pitchFamily="34" charset="0"/>
            </a:endParaRPr>
          </a:p>
          <a:p>
            <a:pPr marL="628650">
              <a:spcBef>
                <a:spcPts val="200"/>
              </a:spcBef>
            </a:pPr>
            <a:r>
              <a:rPr lang="en-US" sz="1600" dirty="0">
                <a:solidFill>
                  <a:schemeClr val="tx1">
                    <a:lumMod val="75000"/>
                    <a:lumOff val="25000"/>
                  </a:schemeClr>
                </a:solidFill>
              </a:rPr>
              <a:t>Identify where things are going well and what we can learn.</a:t>
            </a:r>
          </a:p>
          <a:p>
            <a:pPr marL="628650">
              <a:spcBef>
                <a:spcPts val="200"/>
              </a:spcBef>
            </a:pPr>
            <a:endParaRPr lang="en-US" sz="1600" dirty="0">
              <a:solidFill>
                <a:schemeClr val="tx1">
                  <a:lumMod val="75000"/>
                  <a:lumOff val="25000"/>
                </a:schemeClr>
              </a:solidFill>
            </a:endParaRPr>
          </a:p>
          <a:p>
            <a:pPr marL="628650">
              <a:spcBef>
                <a:spcPts val="200"/>
              </a:spcBef>
            </a:pPr>
            <a:r>
              <a:rPr lang="en-US" sz="1600" dirty="0">
                <a:solidFill>
                  <a:schemeClr val="tx1">
                    <a:lumMod val="75000"/>
                    <a:lumOff val="25000"/>
                  </a:schemeClr>
                </a:solidFill>
              </a:rPr>
              <a:t>Identify where things are not going so well so that action and resources can be directed there</a:t>
            </a:r>
            <a:endParaRPr lang="en-GB" sz="1600" b="1" dirty="0">
              <a:solidFill>
                <a:schemeClr val="tx1">
                  <a:lumMod val="75000"/>
                  <a:lumOff val="25000"/>
                </a:schemeClr>
              </a:solidFill>
              <a:latin typeface="Ubuntu" panose="020B0504030602030204" pitchFamily="34" charset="0"/>
            </a:endParaRPr>
          </a:p>
        </p:txBody>
      </p:sp>
      <p:pic>
        <p:nvPicPr>
          <p:cNvPr id="6" name="Graphic 5" descr="Checkbox Ticked with solid fill">
            <a:extLst>
              <a:ext uri="{FF2B5EF4-FFF2-40B4-BE49-F238E27FC236}">
                <a16:creationId xmlns:a16="http://schemas.microsoft.com/office/drawing/2014/main" id="{C1863FAF-3FA4-9044-6AE7-7F8E6320E6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16686" y="2748787"/>
            <a:ext cx="491681" cy="491681"/>
          </a:xfrm>
          <a:prstGeom prst="rect">
            <a:avLst/>
          </a:prstGeom>
        </p:spPr>
      </p:pic>
      <p:pic>
        <p:nvPicPr>
          <p:cNvPr id="7" name="Graphic 6" descr="Checkbox Ticked with solid fill">
            <a:extLst>
              <a:ext uri="{FF2B5EF4-FFF2-40B4-BE49-F238E27FC236}">
                <a16:creationId xmlns:a16="http://schemas.microsoft.com/office/drawing/2014/main" id="{CABE0129-2969-AEA8-6AEF-6CA0A2C644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16687" y="3801415"/>
            <a:ext cx="491681" cy="491681"/>
          </a:xfrm>
          <a:prstGeom prst="rect">
            <a:avLst/>
          </a:prstGeom>
        </p:spPr>
      </p:pic>
    </p:spTree>
    <p:extLst>
      <p:ext uri="{BB962C8B-B14F-4D97-AF65-F5344CB8AC3E}">
        <p14:creationId xmlns:p14="http://schemas.microsoft.com/office/powerpoint/2010/main" val="2050212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228EF-A0D2-C8E9-F582-6EE694C99C8F}"/>
              </a:ext>
            </a:extLst>
          </p:cNvPr>
          <p:cNvSpPr>
            <a:spLocks noGrp="1"/>
          </p:cNvSpPr>
          <p:nvPr>
            <p:ph type="title"/>
          </p:nvPr>
        </p:nvSpPr>
        <p:spPr/>
        <p:txBody>
          <a:bodyPr/>
          <a:lstStyle/>
          <a:p>
            <a:r>
              <a:rPr lang="en-US" dirty="0"/>
              <a:t>CAT Power sector evaluation</a:t>
            </a:r>
            <a:endParaRPr lang="en-GB" dirty="0"/>
          </a:p>
        </p:txBody>
      </p:sp>
      <p:sp>
        <p:nvSpPr>
          <p:cNvPr id="4" name="Footer Placeholder 3">
            <a:extLst>
              <a:ext uri="{FF2B5EF4-FFF2-40B4-BE49-F238E27FC236}">
                <a16:creationId xmlns:a16="http://schemas.microsoft.com/office/drawing/2014/main" id="{68CB9EF6-AB2A-C85F-94FB-AF5C6FE48066}"/>
              </a:ext>
            </a:extLst>
          </p:cNvPr>
          <p:cNvSpPr>
            <a:spLocks noGrp="1"/>
          </p:cNvSpPr>
          <p:nvPr>
            <p:ph type="ftr" sz="quarter" idx="11"/>
          </p:nvPr>
        </p:nvSpPr>
        <p:spPr/>
        <p:txBody>
          <a:bodyPr/>
          <a:lstStyle/>
          <a:p>
            <a:pPr>
              <a:defRPr/>
            </a:pPr>
            <a:r>
              <a:rPr lang="en-US"/>
              <a:t>www.climateactiontracker.org</a:t>
            </a:r>
            <a:endParaRPr lang="en-US" dirty="0"/>
          </a:p>
        </p:txBody>
      </p:sp>
      <p:pic>
        <p:nvPicPr>
          <p:cNvPr id="6" name="Picture 5" descr="A chart of different types of gas&#10;&#10;AI-generated content may be incorrect.">
            <a:extLst>
              <a:ext uri="{FF2B5EF4-FFF2-40B4-BE49-F238E27FC236}">
                <a16:creationId xmlns:a16="http://schemas.microsoft.com/office/drawing/2014/main" id="{EDC4F756-5878-1923-6B90-CE68459700CC}"/>
              </a:ext>
            </a:extLst>
          </p:cNvPr>
          <p:cNvPicPr>
            <a:picLocks noChangeAspect="1"/>
          </p:cNvPicPr>
          <p:nvPr/>
        </p:nvPicPr>
        <p:blipFill>
          <a:blip r:embed="rId3"/>
          <a:srcRect t="1217" b="13513"/>
          <a:stretch/>
        </p:blipFill>
        <p:spPr>
          <a:xfrm>
            <a:off x="887308" y="1124744"/>
            <a:ext cx="10417383" cy="5045087"/>
          </a:xfrm>
          <a:prstGeom prst="rect">
            <a:avLst/>
          </a:prstGeom>
        </p:spPr>
      </p:pic>
    </p:spTree>
    <p:extLst>
      <p:ext uri="{BB962C8B-B14F-4D97-AF65-F5344CB8AC3E}">
        <p14:creationId xmlns:p14="http://schemas.microsoft.com/office/powerpoint/2010/main" val="2372331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C9E7F-8A12-E313-29CA-64B9BFC435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2B9135-4088-C550-6EF1-E45CD9351B5E}"/>
              </a:ext>
            </a:extLst>
          </p:cNvPr>
          <p:cNvSpPr>
            <a:spLocks noGrp="1"/>
          </p:cNvSpPr>
          <p:nvPr>
            <p:ph type="title"/>
          </p:nvPr>
        </p:nvSpPr>
        <p:spPr/>
        <p:txBody>
          <a:bodyPr/>
          <a:lstStyle/>
          <a:p>
            <a:r>
              <a:rPr lang="en-US" dirty="0"/>
              <a:t>Our power sector evaluation system </a:t>
            </a:r>
            <a:endParaRPr lang="en-US" b="0" dirty="0"/>
          </a:p>
        </p:txBody>
      </p:sp>
      <p:sp>
        <p:nvSpPr>
          <p:cNvPr id="4" name="Text Placeholder 3">
            <a:extLst>
              <a:ext uri="{FF2B5EF4-FFF2-40B4-BE49-F238E27FC236}">
                <a16:creationId xmlns:a16="http://schemas.microsoft.com/office/drawing/2014/main" id="{C41B7B16-450B-0553-F614-248A9A0D3B04}"/>
              </a:ext>
            </a:extLst>
          </p:cNvPr>
          <p:cNvSpPr>
            <a:spLocks noGrp="1"/>
          </p:cNvSpPr>
          <p:nvPr>
            <p:ph type="body" idx="1"/>
          </p:nvPr>
        </p:nvSpPr>
        <p:spPr>
          <a:xfrm>
            <a:off x="378090" y="980728"/>
            <a:ext cx="5618427" cy="639762"/>
          </a:xfrm>
        </p:spPr>
        <p:txBody>
          <a:bodyPr/>
          <a:lstStyle/>
          <a:p>
            <a:r>
              <a:rPr lang="en-DE" dirty="0"/>
              <a:t>Evaluation elements for fossil fuels </a:t>
            </a:r>
          </a:p>
        </p:txBody>
      </p:sp>
      <p:sp>
        <p:nvSpPr>
          <p:cNvPr id="3" name="Content Placeholder 2">
            <a:extLst>
              <a:ext uri="{FF2B5EF4-FFF2-40B4-BE49-F238E27FC236}">
                <a16:creationId xmlns:a16="http://schemas.microsoft.com/office/drawing/2014/main" id="{82148108-7A7F-5B31-8D7A-D14D8F392CE2}"/>
              </a:ext>
            </a:extLst>
          </p:cNvPr>
          <p:cNvSpPr>
            <a:spLocks noGrp="1"/>
          </p:cNvSpPr>
          <p:nvPr>
            <p:ph sz="half" idx="2"/>
          </p:nvPr>
        </p:nvSpPr>
        <p:spPr>
          <a:xfrm>
            <a:off x="378090" y="1708433"/>
            <a:ext cx="11334534" cy="4744756"/>
          </a:xfrm>
        </p:spPr>
        <p:txBody>
          <a:bodyPr/>
          <a:lstStyle/>
          <a:p>
            <a:pPr marL="0" indent="0">
              <a:lnSpc>
                <a:spcPct val="110000"/>
              </a:lnSpc>
              <a:buSzPts val="1000"/>
              <a:buNone/>
              <a:tabLst>
                <a:tab pos="457200" algn="l"/>
              </a:tabLst>
            </a:pPr>
            <a:endParaRPr lang="en-GB" sz="1000" dirty="0">
              <a:latin typeface="Ubuntu" panose="020B0504030602030204" pitchFamily="34" charset="0"/>
              <a:ea typeface="SimSun" panose="02010600030101010101" pitchFamily="2" charset="-122"/>
              <a:cs typeface="Times New Roman" panose="02020603050405020304" pitchFamily="18" charset="0"/>
            </a:endParaRPr>
          </a:p>
          <a:p>
            <a:pPr marL="536575" indent="0">
              <a:lnSpc>
                <a:spcPct val="110000"/>
              </a:lnSpc>
              <a:spcBef>
                <a:spcPts val="600"/>
              </a:spcBef>
              <a:spcAft>
                <a:spcPts val="600"/>
              </a:spcAft>
              <a:buSzPts val="1000"/>
              <a:buNone/>
              <a:tabLst>
                <a:tab pos="457200" algn="l"/>
              </a:tabLst>
            </a:pPr>
            <a:r>
              <a:rPr lang="en-GB" sz="1800" dirty="0">
                <a:effectLst/>
                <a:latin typeface="Ubuntu" panose="020B0504030602030204" pitchFamily="34" charset="0"/>
                <a:ea typeface="SimSun" panose="02010600030101010101" pitchFamily="2" charset="-122"/>
                <a:cs typeface="Times New Roman" panose="02020603050405020304" pitchFamily="18" charset="0"/>
              </a:rPr>
              <a:t>What has been the </a:t>
            </a:r>
            <a:r>
              <a:rPr lang="en-GB" sz="1800" b="1" dirty="0">
                <a:effectLst/>
                <a:latin typeface="Ubuntu" panose="020B0504030602030204" pitchFamily="34" charset="0"/>
                <a:ea typeface="SimSun" panose="02010600030101010101" pitchFamily="2" charset="-122"/>
                <a:cs typeface="Times New Roman" panose="02020603050405020304" pitchFamily="18" charset="0"/>
              </a:rPr>
              <a:t>trend</a:t>
            </a:r>
            <a:r>
              <a:rPr lang="en-GB" sz="1800" dirty="0">
                <a:effectLst/>
                <a:latin typeface="Ubuntu" panose="020B0504030602030204" pitchFamily="34" charset="0"/>
                <a:ea typeface="SimSun" panose="02010600030101010101" pitchFamily="2" charset="-122"/>
                <a:cs typeface="Times New Roman" panose="02020603050405020304" pitchFamily="18" charset="0"/>
              </a:rPr>
              <a:t> in power generation over the last five years?</a:t>
            </a:r>
          </a:p>
          <a:p>
            <a:pPr marL="536575" indent="0">
              <a:lnSpc>
                <a:spcPct val="110000"/>
              </a:lnSpc>
              <a:spcBef>
                <a:spcPts val="600"/>
              </a:spcBef>
              <a:spcAft>
                <a:spcPts val="600"/>
              </a:spcAft>
              <a:buSzPts val="1000"/>
              <a:buNone/>
              <a:tabLst>
                <a:tab pos="457200" algn="l"/>
              </a:tabLst>
            </a:pPr>
            <a:r>
              <a:rPr lang="en-GB" sz="1800" dirty="0">
                <a:effectLst/>
                <a:latin typeface="Ubuntu" panose="020B0504030602030204" pitchFamily="34" charset="0"/>
                <a:ea typeface="SimSun" panose="02010600030101010101" pitchFamily="2" charset="-122"/>
                <a:cs typeface="Times New Roman" panose="02020603050405020304" pitchFamily="18" charset="0"/>
              </a:rPr>
              <a:t>Does the government have a 1.5˚C aligned </a:t>
            </a:r>
            <a:r>
              <a:rPr lang="en-GB" sz="1800" b="1" dirty="0">
                <a:effectLst/>
                <a:latin typeface="Ubuntu" panose="020B0504030602030204" pitchFamily="34" charset="0"/>
                <a:ea typeface="SimSun" panose="02010600030101010101" pitchFamily="2" charset="-122"/>
                <a:cs typeface="Times New Roman" panose="02020603050405020304" pitchFamily="18" charset="0"/>
              </a:rPr>
              <a:t>target</a:t>
            </a:r>
            <a:r>
              <a:rPr lang="en-GB" sz="1800" dirty="0">
                <a:effectLst/>
                <a:latin typeface="Ubuntu" panose="020B0504030602030204" pitchFamily="34" charset="0"/>
                <a:ea typeface="SimSun" panose="02010600030101010101" pitchFamily="2" charset="-122"/>
                <a:cs typeface="Times New Roman" panose="02020603050405020304" pitchFamily="18" charset="0"/>
              </a:rPr>
              <a:t> to phase out coal/fossil gas/other fossil fuels?</a:t>
            </a:r>
          </a:p>
          <a:p>
            <a:pPr marL="536575" indent="0">
              <a:lnSpc>
                <a:spcPct val="110000"/>
              </a:lnSpc>
              <a:spcBef>
                <a:spcPts val="600"/>
              </a:spcBef>
              <a:spcAft>
                <a:spcPts val="600"/>
              </a:spcAft>
              <a:buSzPts val="1000"/>
              <a:buNone/>
              <a:tabLst>
                <a:tab pos="457200" algn="l"/>
              </a:tabLst>
            </a:pPr>
            <a:r>
              <a:rPr lang="en-GB" sz="1800" dirty="0">
                <a:effectLst/>
                <a:latin typeface="Ubuntu" panose="020B0504030602030204" pitchFamily="34" charset="0"/>
                <a:ea typeface="SimSun" panose="02010600030101010101" pitchFamily="2" charset="-122"/>
                <a:cs typeface="Times New Roman" panose="02020603050405020304" pitchFamily="18" charset="0"/>
              </a:rPr>
              <a:t>Is the government </a:t>
            </a:r>
            <a:r>
              <a:rPr lang="en-GB" sz="1800" b="1" dirty="0">
                <a:effectLst/>
                <a:latin typeface="Ubuntu" panose="020B0504030602030204" pitchFamily="34" charset="0"/>
                <a:ea typeface="SimSun" panose="02010600030101010101" pitchFamily="2" charset="-122"/>
                <a:cs typeface="Times New Roman" panose="02020603050405020304" pitchFamily="18" charset="0"/>
              </a:rPr>
              <a:t>planning</a:t>
            </a:r>
            <a:r>
              <a:rPr lang="en-GB" sz="1800" dirty="0">
                <a:effectLst/>
                <a:latin typeface="Ubuntu" panose="020B0504030602030204" pitchFamily="34" charset="0"/>
                <a:ea typeface="SimSun" panose="02010600030101010101" pitchFamily="2" charset="-122"/>
                <a:cs typeface="Times New Roman" panose="02020603050405020304" pitchFamily="18" charset="0"/>
              </a:rPr>
              <a:t> to construct new capacity? </a:t>
            </a:r>
          </a:p>
          <a:p>
            <a:pPr marL="536575" indent="0">
              <a:lnSpc>
                <a:spcPct val="110000"/>
              </a:lnSpc>
              <a:spcBef>
                <a:spcPts val="600"/>
              </a:spcBef>
              <a:spcAft>
                <a:spcPts val="600"/>
              </a:spcAft>
              <a:buSzPts val="1000"/>
              <a:buNone/>
              <a:tabLst>
                <a:tab pos="457200" algn="l"/>
              </a:tabLst>
            </a:pPr>
            <a:r>
              <a:rPr lang="en-GB" sz="1800" dirty="0">
                <a:effectLst/>
                <a:latin typeface="Ubuntu" panose="020B0504030602030204" pitchFamily="34" charset="0"/>
                <a:ea typeface="SimSun" panose="02010600030101010101" pitchFamily="2" charset="-122"/>
                <a:cs typeface="Times New Roman" panose="02020603050405020304" pitchFamily="18" charset="0"/>
              </a:rPr>
              <a:t>Has the government enacted new </a:t>
            </a:r>
            <a:r>
              <a:rPr lang="en-GB" sz="1800" b="1" dirty="0">
                <a:effectLst/>
                <a:latin typeface="Ubuntu" panose="020B0504030602030204" pitchFamily="34" charset="0"/>
                <a:ea typeface="SimSun" panose="02010600030101010101" pitchFamily="2" charset="-122"/>
                <a:cs typeface="Times New Roman" panose="02020603050405020304" pitchFamily="18" charset="0"/>
              </a:rPr>
              <a:t>policies</a:t>
            </a:r>
            <a:r>
              <a:rPr lang="en-GB" sz="1800" dirty="0">
                <a:effectLst/>
                <a:latin typeface="Ubuntu" panose="020B0504030602030204" pitchFamily="34" charset="0"/>
                <a:ea typeface="SimSun" panose="02010600030101010101" pitchFamily="2" charset="-122"/>
                <a:cs typeface="Times New Roman" panose="02020603050405020304" pitchFamily="18" charset="0"/>
              </a:rPr>
              <a:t> that are likely to lead to a significant change in direction in the near term?</a:t>
            </a:r>
          </a:p>
          <a:p>
            <a:endParaRPr lang="en-US" sz="1800" dirty="0"/>
          </a:p>
        </p:txBody>
      </p:sp>
      <p:sp>
        <p:nvSpPr>
          <p:cNvPr id="5" name="Footer Placeholder 4">
            <a:extLst>
              <a:ext uri="{FF2B5EF4-FFF2-40B4-BE49-F238E27FC236}">
                <a16:creationId xmlns:a16="http://schemas.microsoft.com/office/drawing/2014/main" id="{F0F114BB-DB66-8A6B-D513-6968203D5CC2}"/>
              </a:ext>
            </a:extLst>
          </p:cNvPr>
          <p:cNvSpPr>
            <a:spLocks noGrp="1"/>
          </p:cNvSpPr>
          <p:nvPr>
            <p:ph type="ftr" sz="quarter" idx="11"/>
          </p:nvPr>
        </p:nvSpPr>
        <p:spPr/>
        <p:txBody>
          <a:bodyPr/>
          <a:lstStyle/>
          <a:p>
            <a:pPr>
              <a:defRPr/>
            </a:pPr>
            <a:r>
              <a:rPr lang="en-US" dirty="0" err="1"/>
              <a:t>www.climateactiontracker.org</a:t>
            </a:r>
            <a:endParaRPr lang="en-US" dirty="0"/>
          </a:p>
        </p:txBody>
      </p:sp>
      <p:pic>
        <p:nvPicPr>
          <p:cNvPr id="7" name="Picture 6" descr="A close-up of several arrows&#10;&#10;AI-generated content may be incorrect.">
            <a:extLst>
              <a:ext uri="{FF2B5EF4-FFF2-40B4-BE49-F238E27FC236}">
                <a16:creationId xmlns:a16="http://schemas.microsoft.com/office/drawing/2014/main" id="{9B5D4071-666D-00DA-C261-6635A97EC45B}"/>
              </a:ext>
            </a:extLst>
          </p:cNvPr>
          <p:cNvPicPr>
            <a:picLocks noChangeAspect="1"/>
          </p:cNvPicPr>
          <p:nvPr/>
        </p:nvPicPr>
        <p:blipFill>
          <a:blip r:embed="rId2"/>
          <a:stretch>
            <a:fillRect/>
          </a:stretch>
        </p:blipFill>
        <p:spPr>
          <a:xfrm>
            <a:off x="2597425" y="4221088"/>
            <a:ext cx="6997150" cy="2146826"/>
          </a:xfrm>
          <a:prstGeom prst="rect">
            <a:avLst/>
          </a:prstGeom>
        </p:spPr>
      </p:pic>
      <p:pic>
        <p:nvPicPr>
          <p:cNvPr id="11" name="Graphic 10" descr="Checkbox Ticked with solid fill">
            <a:extLst>
              <a:ext uri="{FF2B5EF4-FFF2-40B4-BE49-F238E27FC236}">
                <a16:creationId xmlns:a16="http://schemas.microsoft.com/office/drawing/2014/main" id="{43E66588-1D71-A28D-0308-DF47679569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119" y="1942365"/>
            <a:ext cx="389318" cy="389318"/>
          </a:xfrm>
          <a:prstGeom prst="rect">
            <a:avLst/>
          </a:prstGeom>
        </p:spPr>
      </p:pic>
      <p:pic>
        <p:nvPicPr>
          <p:cNvPr id="12" name="Graphic 11" descr="Checkbox Ticked with solid fill">
            <a:extLst>
              <a:ext uri="{FF2B5EF4-FFF2-40B4-BE49-F238E27FC236}">
                <a16:creationId xmlns:a16="http://schemas.microsoft.com/office/drawing/2014/main" id="{23FF6380-D3BB-A88F-78E7-2694175057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119" y="2451070"/>
            <a:ext cx="389318" cy="389318"/>
          </a:xfrm>
          <a:prstGeom prst="rect">
            <a:avLst/>
          </a:prstGeom>
        </p:spPr>
      </p:pic>
      <p:pic>
        <p:nvPicPr>
          <p:cNvPr id="13" name="Graphic 12" descr="Checkbox Ticked with solid fill">
            <a:extLst>
              <a:ext uri="{FF2B5EF4-FFF2-40B4-BE49-F238E27FC236}">
                <a16:creationId xmlns:a16="http://schemas.microsoft.com/office/drawing/2014/main" id="{D6CC7B6E-7637-A3CA-0938-BF03E39F32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119" y="2881825"/>
            <a:ext cx="389318" cy="389318"/>
          </a:xfrm>
          <a:prstGeom prst="rect">
            <a:avLst/>
          </a:prstGeom>
        </p:spPr>
      </p:pic>
      <p:pic>
        <p:nvPicPr>
          <p:cNvPr id="14" name="Graphic 13" descr="Checkbox Ticked with solid fill">
            <a:extLst>
              <a:ext uri="{FF2B5EF4-FFF2-40B4-BE49-F238E27FC236}">
                <a16:creationId xmlns:a16="http://schemas.microsoft.com/office/drawing/2014/main" id="{51C6615B-6C67-BB77-5A3A-F0C442A08B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119" y="3338729"/>
            <a:ext cx="389318" cy="389318"/>
          </a:xfrm>
          <a:prstGeom prst="rect">
            <a:avLst/>
          </a:prstGeom>
        </p:spPr>
      </p:pic>
    </p:spTree>
    <p:extLst>
      <p:ext uri="{BB962C8B-B14F-4D97-AF65-F5344CB8AC3E}">
        <p14:creationId xmlns:p14="http://schemas.microsoft.com/office/powerpoint/2010/main" val="2654690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AB6FA-668A-4D76-5177-7BE304DEA2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734FE8-136A-039C-F569-06FA4B48A5CB}"/>
              </a:ext>
            </a:extLst>
          </p:cNvPr>
          <p:cNvSpPr>
            <a:spLocks noGrp="1"/>
          </p:cNvSpPr>
          <p:nvPr>
            <p:ph type="title"/>
          </p:nvPr>
        </p:nvSpPr>
        <p:spPr/>
        <p:txBody>
          <a:bodyPr/>
          <a:lstStyle/>
          <a:p>
            <a:r>
              <a:rPr lang="en-US" dirty="0"/>
              <a:t>Our power sector evaluation system </a:t>
            </a:r>
            <a:endParaRPr lang="en-US" b="0" dirty="0"/>
          </a:p>
        </p:txBody>
      </p:sp>
      <p:sp>
        <p:nvSpPr>
          <p:cNvPr id="4" name="Text Placeholder 3">
            <a:extLst>
              <a:ext uri="{FF2B5EF4-FFF2-40B4-BE49-F238E27FC236}">
                <a16:creationId xmlns:a16="http://schemas.microsoft.com/office/drawing/2014/main" id="{FA404D12-8800-C794-921A-3DA1BF058693}"/>
              </a:ext>
            </a:extLst>
          </p:cNvPr>
          <p:cNvSpPr>
            <a:spLocks noGrp="1"/>
          </p:cNvSpPr>
          <p:nvPr>
            <p:ph type="body" idx="1"/>
          </p:nvPr>
        </p:nvSpPr>
        <p:spPr>
          <a:xfrm>
            <a:off x="378090" y="980728"/>
            <a:ext cx="5618427" cy="639762"/>
          </a:xfrm>
        </p:spPr>
        <p:txBody>
          <a:bodyPr/>
          <a:lstStyle/>
          <a:p>
            <a:r>
              <a:rPr lang="en-DE" dirty="0"/>
              <a:t>Evaluation elements for renewables</a:t>
            </a:r>
          </a:p>
        </p:txBody>
      </p:sp>
      <p:sp>
        <p:nvSpPr>
          <p:cNvPr id="3" name="Content Placeholder 2">
            <a:extLst>
              <a:ext uri="{FF2B5EF4-FFF2-40B4-BE49-F238E27FC236}">
                <a16:creationId xmlns:a16="http://schemas.microsoft.com/office/drawing/2014/main" id="{B067237A-E188-3B7A-8ADC-559616A9C7E9}"/>
              </a:ext>
            </a:extLst>
          </p:cNvPr>
          <p:cNvSpPr>
            <a:spLocks noGrp="1"/>
          </p:cNvSpPr>
          <p:nvPr>
            <p:ph sz="half" idx="2"/>
          </p:nvPr>
        </p:nvSpPr>
        <p:spPr>
          <a:xfrm>
            <a:off x="378090" y="1708433"/>
            <a:ext cx="11334534" cy="4744756"/>
          </a:xfrm>
        </p:spPr>
        <p:txBody>
          <a:bodyPr/>
          <a:lstStyle/>
          <a:p>
            <a:pPr marL="0" indent="0">
              <a:lnSpc>
                <a:spcPct val="110000"/>
              </a:lnSpc>
              <a:buSzPts val="1000"/>
              <a:buNone/>
              <a:tabLst>
                <a:tab pos="457200" algn="l"/>
              </a:tabLst>
            </a:pPr>
            <a:endParaRPr lang="en-GB" sz="1000" dirty="0">
              <a:latin typeface="Ubuntu" panose="020B0504030602030204" pitchFamily="34" charset="0"/>
              <a:ea typeface="SimSun" panose="02010600030101010101" pitchFamily="2" charset="-122"/>
              <a:cs typeface="Times New Roman" panose="02020603050405020304" pitchFamily="18" charset="0"/>
            </a:endParaRPr>
          </a:p>
          <a:p>
            <a:pPr marL="536575" indent="0">
              <a:lnSpc>
                <a:spcPct val="110000"/>
              </a:lnSpc>
              <a:spcBef>
                <a:spcPts val="600"/>
              </a:spcBef>
              <a:spcAft>
                <a:spcPts val="600"/>
              </a:spcAft>
              <a:buSzPts val="1000"/>
              <a:buNone/>
              <a:tabLst>
                <a:tab pos="457200" algn="l"/>
              </a:tabLst>
            </a:pPr>
            <a:r>
              <a:rPr lang="en-GB" sz="1800" dirty="0">
                <a:effectLst/>
                <a:latin typeface="Ubuntu" panose="020B0504030602030204" pitchFamily="34" charset="0"/>
                <a:ea typeface="SimSun" panose="02010600030101010101" pitchFamily="2" charset="-122"/>
                <a:cs typeface="Times New Roman" panose="02020603050405020304" pitchFamily="18" charset="0"/>
              </a:rPr>
              <a:t>What is the </a:t>
            </a:r>
            <a:r>
              <a:rPr lang="en-GB" sz="1800" b="1" dirty="0">
                <a:effectLst/>
                <a:latin typeface="Ubuntu" panose="020B0504030602030204" pitchFamily="34" charset="0"/>
                <a:ea typeface="SimSun" panose="02010600030101010101" pitchFamily="2" charset="-122"/>
                <a:cs typeface="Times New Roman" panose="02020603050405020304" pitchFamily="18" charset="0"/>
              </a:rPr>
              <a:t>current share </a:t>
            </a:r>
            <a:r>
              <a:rPr lang="en-GB" sz="1800" dirty="0">
                <a:effectLst/>
                <a:latin typeface="Ubuntu" panose="020B0504030602030204" pitchFamily="34" charset="0"/>
                <a:ea typeface="SimSun" panose="02010600030101010101" pitchFamily="2" charset="-122"/>
                <a:cs typeface="Times New Roman" panose="02020603050405020304" pitchFamily="18" charset="0"/>
              </a:rPr>
              <a:t>of all renewables in the power generation mix? </a:t>
            </a:r>
          </a:p>
          <a:p>
            <a:pPr marL="536575" indent="0">
              <a:lnSpc>
                <a:spcPct val="110000"/>
              </a:lnSpc>
              <a:spcBef>
                <a:spcPts val="600"/>
              </a:spcBef>
              <a:spcAft>
                <a:spcPts val="600"/>
              </a:spcAft>
              <a:buSzPts val="1000"/>
              <a:buNone/>
              <a:tabLst>
                <a:tab pos="457200" algn="l"/>
              </a:tabLst>
            </a:pPr>
            <a:r>
              <a:rPr lang="en-GB" sz="1800" b="1" dirty="0">
                <a:effectLst/>
                <a:latin typeface="Ubuntu" panose="020B0504030602030204" pitchFamily="34" charset="0"/>
                <a:ea typeface="SimSun" panose="02010600030101010101" pitchFamily="2" charset="-122"/>
                <a:cs typeface="Times New Roman" panose="02020603050405020304" pitchFamily="18" charset="0"/>
              </a:rPr>
              <a:t>Historical trends </a:t>
            </a:r>
            <a:r>
              <a:rPr lang="en-GB" sz="1800" dirty="0">
                <a:effectLst/>
                <a:latin typeface="Ubuntu" panose="020B0504030602030204" pitchFamily="34" charset="0"/>
                <a:ea typeface="SimSun" panose="02010600030101010101" pitchFamily="2" charset="-122"/>
                <a:cs typeface="Times New Roman" panose="02020603050405020304" pitchFamily="18" charset="0"/>
              </a:rPr>
              <a:t>- how quickly are wind and solar generation increasing?</a:t>
            </a:r>
          </a:p>
          <a:p>
            <a:pPr marL="536575" indent="0">
              <a:lnSpc>
                <a:spcPct val="110000"/>
              </a:lnSpc>
              <a:spcBef>
                <a:spcPts val="600"/>
              </a:spcBef>
              <a:spcAft>
                <a:spcPts val="600"/>
              </a:spcAft>
              <a:buSzPts val="1000"/>
              <a:buNone/>
              <a:tabLst>
                <a:tab pos="457200" algn="l"/>
              </a:tabLst>
            </a:pPr>
            <a:r>
              <a:rPr lang="en-GB" sz="1800" dirty="0">
                <a:effectLst/>
                <a:latin typeface="Ubuntu" panose="020B0504030602030204" pitchFamily="34" charset="0"/>
                <a:ea typeface="SimSun" panose="02010600030101010101" pitchFamily="2" charset="-122"/>
                <a:cs typeface="Times New Roman" panose="02020603050405020304" pitchFamily="18" charset="0"/>
              </a:rPr>
              <a:t>Has the current government enacted </a:t>
            </a:r>
            <a:r>
              <a:rPr lang="en-GB" sz="1800" b="1" dirty="0">
                <a:effectLst/>
                <a:latin typeface="Ubuntu" panose="020B0504030602030204" pitchFamily="34" charset="0"/>
                <a:ea typeface="SimSun" panose="02010600030101010101" pitchFamily="2" charset="-122"/>
                <a:cs typeface="Times New Roman" panose="02020603050405020304" pitchFamily="18" charset="0"/>
              </a:rPr>
              <a:t>policies</a:t>
            </a:r>
            <a:r>
              <a:rPr lang="en-GB" sz="1800" dirty="0">
                <a:effectLst/>
                <a:latin typeface="Ubuntu" panose="020B0504030602030204" pitchFamily="34" charset="0"/>
                <a:ea typeface="SimSun" panose="02010600030101010101" pitchFamily="2" charset="-122"/>
                <a:cs typeface="Times New Roman" panose="02020603050405020304" pitchFamily="18" charset="0"/>
              </a:rPr>
              <a:t> that are likely to lead to a significant change in direction in the near-term?</a:t>
            </a:r>
          </a:p>
          <a:p>
            <a:pPr marL="536575" indent="0">
              <a:lnSpc>
                <a:spcPct val="110000"/>
              </a:lnSpc>
              <a:spcBef>
                <a:spcPts val="600"/>
              </a:spcBef>
              <a:spcAft>
                <a:spcPts val="600"/>
              </a:spcAft>
              <a:buSzPts val="1000"/>
              <a:buNone/>
              <a:tabLst>
                <a:tab pos="457200" algn="l"/>
              </a:tabLst>
            </a:pPr>
            <a:endParaRPr lang="en-GB" sz="1800" dirty="0">
              <a:effectLst/>
              <a:latin typeface="Ubuntu" panose="020B0504030602030204" pitchFamily="34" charset="0"/>
              <a:ea typeface="SimSun" panose="02010600030101010101" pitchFamily="2" charset="-122"/>
              <a:cs typeface="Times New Roman" panose="02020603050405020304" pitchFamily="18" charset="0"/>
            </a:endParaRPr>
          </a:p>
          <a:p>
            <a:endParaRPr lang="en-US" sz="1800" dirty="0"/>
          </a:p>
        </p:txBody>
      </p:sp>
      <p:sp>
        <p:nvSpPr>
          <p:cNvPr id="5" name="Footer Placeholder 4">
            <a:extLst>
              <a:ext uri="{FF2B5EF4-FFF2-40B4-BE49-F238E27FC236}">
                <a16:creationId xmlns:a16="http://schemas.microsoft.com/office/drawing/2014/main" id="{4A6EFD4B-1AC4-3DE7-8A9D-74278D5B9F10}"/>
              </a:ext>
            </a:extLst>
          </p:cNvPr>
          <p:cNvSpPr>
            <a:spLocks noGrp="1"/>
          </p:cNvSpPr>
          <p:nvPr>
            <p:ph type="ftr" sz="quarter" idx="11"/>
          </p:nvPr>
        </p:nvSpPr>
        <p:spPr/>
        <p:txBody>
          <a:bodyPr/>
          <a:lstStyle/>
          <a:p>
            <a:pPr>
              <a:defRPr/>
            </a:pPr>
            <a:r>
              <a:rPr lang="en-US" dirty="0" err="1"/>
              <a:t>www.climateactiontracker.org</a:t>
            </a:r>
            <a:endParaRPr lang="en-US" dirty="0"/>
          </a:p>
        </p:txBody>
      </p:sp>
      <p:pic>
        <p:nvPicPr>
          <p:cNvPr id="11" name="Graphic 10" descr="Checkbox Ticked with solid fill">
            <a:extLst>
              <a:ext uri="{FF2B5EF4-FFF2-40B4-BE49-F238E27FC236}">
                <a16:creationId xmlns:a16="http://schemas.microsoft.com/office/drawing/2014/main" id="{EDC99CEE-7562-D95E-2AAD-BC1E82313B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6119" y="1942365"/>
            <a:ext cx="389318" cy="389318"/>
          </a:xfrm>
          <a:prstGeom prst="rect">
            <a:avLst/>
          </a:prstGeom>
        </p:spPr>
      </p:pic>
      <p:pic>
        <p:nvPicPr>
          <p:cNvPr id="12" name="Graphic 11" descr="Checkbox Ticked with solid fill">
            <a:extLst>
              <a:ext uri="{FF2B5EF4-FFF2-40B4-BE49-F238E27FC236}">
                <a16:creationId xmlns:a16="http://schemas.microsoft.com/office/drawing/2014/main" id="{412CBB2D-6077-5C4E-339B-5AD0CF9929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6119" y="2451070"/>
            <a:ext cx="389318" cy="389318"/>
          </a:xfrm>
          <a:prstGeom prst="rect">
            <a:avLst/>
          </a:prstGeom>
        </p:spPr>
      </p:pic>
      <p:pic>
        <p:nvPicPr>
          <p:cNvPr id="13" name="Graphic 12" descr="Checkbox Ticked with solid fill">
            <a:extLst>
              <a:ext uri="{FF2B5EF4-FFF2-40B4-BE49-F238E27FC236}">
                <a16:creationId xmlns:a16="http://schemas.microsoft.com/office/drawing/2014/main" id="{79DED9E1-8432-3C7B-3990-E39FB7A6F2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6119" y="2881825"/>
            <a:ext cx="389318" cy="389318"/>
          </a:xfrm>
          <a:prstGeom prst="rect">
            <a:avLst/>
          </a:prstGeom>
        </p:spPr>
      </p:pic>
      <p:pic>
        <p:nvPicPr>
          <p:cNvPr id="6" name="Picture 5" descr="A close-up of several different colored squares&#10;&#10;AI-generated content may be incorrect.">
            <a:extLst>
              <a:ext uri="{FF2B5EF4-FFF2-40B4-BE49-F238E27FC236}">
                <a16:creationId xmlns:a16="http://schemas.microsoft.com/office/drawing/2014/main" id="{417093DD-794D-799A-4E5D-8593941E6DAD}"/>
              </a:ext>
            </a:extLst>
          </p:cNvPr>
          <p:cNvPicPr>
            <a:picLocks noChangeAspect="1"/>
          </p:cNvPicPr>
          <p:nvPr/>
        </p:nvPicPr>
        <p:blipFill>
          <a:blip r:embed="rId4"/>
          <a:stretch>
            <a:fillRect/>
          </a:stretch>
        </p:blipFill>
        <p:spPr>
          <a:xfrm>
            <a:off x="2665151" y="3789040"/>
            <a:ext cx="6861698" cy="2492141"/>
          </a:xfrm>
          <a:prstGeom prst="rect">
            <a:avLst/>
          </a:prstGeom>
        </p:spPr>
      </p:pic>
    </p:spTree>
    <p:extLst>
      <p:ext uri="{BB962C8B-B14F-4D97-AF65-F5344CB8AC3E}">
        <p14:creationId xmlns:p14="http://schemas.microsoft.com/office/powerpoint/2010/main" val="845344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9E07163-7917-0906-45BA-68AAD6914A89}"/>
              </a:ext>
            </a:extLst>
          </p:cNvPr>
          <p:cNvSpPr>
            <a:spLocks noGrp="1"/>
          </p:cNvSpPr>
          <p:nvPr>
            <p:ph sz="half" idx="1"/>
          </p:nvPr>
        </p:nvSpPr>
        <p:spPr>
          <a:xfrm>
            <a:off x="335360" y="5229200"/>
            <a:ext cx="11017224" cy="1223988"/>
          </a:xfrm>
        </p:spPr>
        <p:txBody>
          <a:bodyPr/>
          <a:lstStyle/>
          <a:p>
            <a:r>
              <a:rPr lang="en-GB" sz="2000" dirty="0"/>
              <a:t>No coal in power generation, less than 1% of gas, nuclear and renewables add up to a combined &gt;95% of generation</a:t>
            </a:r>
          </a:p>
          <a:p>
            <a:r>
              <a:rPr lang="en-GB" sz="2000" dirty="0"/>
              <a:t>No evaluation for nuclear</a:t>
            </a:r>
          </a:p>
          <a:p>
            <a:endParaRPr lang="en-GB" sz="2000" dirty="0"/>
          </a:p>
        </p:txBody>
      </p:sp>
      <p:sp>
        <p:nvSpPr>
          <p:cNvPr id="4" name="Footer Placeholder 3">
            <a:extLst>
              <a:ext uri="{FF2B5EF4-FFF2-40B4-BE49-F238E27FC236}">
                <a16:creationId xmlns:a16="http://schemas.microsoft.com/office/drawing/2014/main" id="{5D654BB2-9897-7BBC-F0FC-06EAF0983E19}"/>
              </a:ext>
            </a:extLst>
          </p:cNvPr>
          <p:cNvSpPr>
            <a:spLocks noGrp="1"/>
          </p:cNvSpPr>
          <p:nvPr>
            <p:ph type="ftr" sz="quarter" idx="11"/>
          </p:nvPr>
        </p:nvSpPr>
        <p:spPr/>
        <p:txBody>
          <a:bodyPr/>
          <a:lstStyle/>
          <a:p>
            <a:pPr>
              <a:defRPr/>
            </a:pPr>
            <a:r>
              <a:rPr lang="en-US"/>
              <a:t>www.climateactiontracker.org</a:t>
            </a:r>
            <a:endParaRPr lang="en-US" dirty="0"/>
          </a:p>
        </p:txBody>
      </p:sp>
      <p:pic>
        <p:nvPicPr>
          <p:cNvPr id="8" name="Content Placeholder 5" descr="A green and black check boxes with black check marks&#10;&#10;AI-generated content may be incorrect.">
            <a:extLst>
              <a:ext uri="{FF2B5EF4-FFF2-40B4-BE49-F238E27FC236}">
                <a16:creationId xmlns:a16="http://schemas.microsoft.com/office/drawing/2014/main" id="{C7D2D8FF-A340-759C-77DF-C0BE06BF0148}"/>
              </a:ext>
            </a:extLst>
          </p:cNvPr>
          <p:cNvPicPr>
            <a:picLocks noChangeAspect="1"/>
          </p:cNvPicPr>
          <p:nvPr/>
        </p:nvPicPr>
        <p:blipFill>
          <a:blip r:embed="rId3"/>
          <a:stretch>
            <a:fillRect/>
          </a:stretch>
        </p:blipFill>
        <p:spPr bwMode="auto">
          <a:xfrm>
            <a:off x="1847528" y="1424918"/>
            <a:ext cx="8496944" cy="33900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4">
            <a:extLst>
              <a:ext uri="{FF2B5EF4-FFF2-40B4-BE49-F238E27FC236}">
                <a16:creationId xmlns:a16="http://schemas.microsoft.com/office/drawing/2014/main" id="{C8A8248A-F9FE-6ACD-7A26-B2B25BC5A8A3}"/>
              </a:ext>
            </a:extLst>
          </p:cNvPr>
          <p:cNvSpPr>
            <a:spLocks noGrp="1"/>
          </p:cNvSpPr>
          <p:nvPr>
            <p:ph type="title"/>
          </p:nvPr>
        </p:nvSpPr>
        <p:spPr>
          <a:xfrm>
            <a:off x="1055440" y="188640"/>
            <a:ext cx="9527716" cy="608013"/>
          </a:xfrm>
        </p:spPr>
        <p:txBody>
          <a:bodyPr/>
          <a:lstStyle/>
          <a:p>
            <a:r>
              <a:rPr lang="en-GB" dirty="0"/>
              <a:t>Switzerland</a:t>
            </a:r>
          </a:p>
        </p:txBody>
      </p:sp>
      <p:pic>
        <p:nvPicPr>
          <p:cNvPr id="9" name="Picture 8">
            <a:extLst>
              <a:ext uri="{FF2B5EF4-FFF2-40B4-BE49-F238E27FC236}">
                <a16:creationId xmlns:a16="http://schemas.microsoft.com/office/drawing/2014/main" id="{3A971C2C-9E91-9C2F-0A79-F8B219C481B4}"/>
              </a:ext>
            </a:extLst>
          </p:cNvPr>
          <p:cNvPicPr>
            <a:picLocks noChangeAspect="1"/>
          </p:cNvPicPr>
          <p:nvPr/>
        </p:nvPicPr>
        <p:blipFill>
          <a:blip r:embed="rId4"/>
          <a:srcRect/>
          <a:stretch/>
        </p:blipFill>
        <p:spPr>
          <a:xfrm>
            <a:off x="368969" y="222646"/>
            <a:ext cx="540000" cy="540000"/>
          </a:xfrm>
          <a:prstGeom prst="rect">
            <a:avLst/>
          </a:prstGeom>
        </p:spPr>
      </p:pic>
    </p:spTree>
    <p:extLst>
      <p:ext uri="{BB962C8B-B14F-4D97-AF65-F5344CB8AC3E}">
        <p14:creationId xmlns:p14="http://schemas.microsoft.com/office/powerpoint/2010/main" val="3391987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0BF3D-E358-5BF8-A0C5-58295D708A6F}"/>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A1EEDA2-267E-927D-1DA2-7C0C195FE64F}"/>
              </a:ext>
            </a:extLst>
          </p:cNvPr>
          <p:cNvSpPr>
            <a:spLocks noGrp="1"/>
          </p:cNvSpPr>
          <p:nvPr>
            <p:ph sz="half" idx="1"/>
          </p:nvPr>
        </p:nvSpPr>
        <p:spPr/>
        <p:txBody>
          <a:bodyPr/>
          <a:lstStyle/>
          <a:p>
            <a:r>
              <a:rPr lang="en-GB" sz="2000" dirty="0"/>
              <a:t>Fossil gas consistently </a:t>
            </a:r>
            <a:r>
              <a:rPr lang="en-GB" sz="2000" b="1" dirty="0"/>
              <a:t>below 1% </a:t>
            </a:r>
            <a:r>
              <a:rPr lang="en-GB" sz="2000" dirty="0"/>
              <a:t>in the last 5 years and </a:t>
            </a:r>
            <a:r>
              <a:rPr lang="en-GB" sz="2000" b="1" dirty="0"/>
              <a:t>no plans for additional capacity</a:t>
            </a:r>
          </a:p>
          <a:p>
            <a:endParaRPr lang="en-GB" sz="2000" dirty="0"/>
          </a:p>
          <a:p>
            <a:r>
              <a:rPr lang="en-GB" sz="2000" dirty="0"/>
              <a:t>Renewables accounted for 67% of electricity mix in 2024, hydropower at 57%. </a:t>
            </a:r>
            <a:r>
              <a:rPr lang="en-GB" sz="2000" b="1" dirty="0"/>
              <a:t>Wind and solar increasing </a:t>
            </a:r>
            <a:r>
              <a:rPr lang="en-GB" sz="2000" dirty="0"/>
              <a:t>but needs to be faster to enable further electrification</a:t>
            </a:r>
          </a:p>
          <a:p>
            <a:endParaRPr lang="en-GB" sz="2000" dirty="0"/>
          </a:p>
          <a:p>
            <a:r>
              <a:rPr lang="en-GB" sz="2000" dirty="0"/>
              <a:t>Nuclear and renewables add up to a combined &gt;95% of generation, we also evaluate the country as “</a:t>
            </a:r>
            <a:r>
              <a:rPr lang="en-GB" sz="2000" b="1" dirty="0"/>
              <a:t>decarbonised</a:t>
            </a:r>
            <a:r>
              <a:rPr lang="en-GB" sz="2000" dirty="0"/>
              <a:t>”</a:t>
            </a:r>
          </a:p>
          <a:p>
            <a:endParaRPr lang="en-GB" sz="2000" dirty="0"/>
          </a:p>
          <a:p>
            <a:r>
              <a:rPr lang="en-GB" sz="2000" dirty="0">
                <a:effectLst/>
                <a:latin typeface="Ubuntu" panose="020B0504030602030204" pitchFamily="34" charset="0"/>
                <a:ea typeface="SimSun" panose="02010600030101010101" pitchFamily="2" charset="-122"/>
                <a:cs typeface="Times New Roman" panose="02020603050405020304" pitchFamily="18" charset="0"/>
              </a:rPr>
              <a:t>CAT doesn’t see nuclear as the solution to the climate crisis </a:t>
            </a:r>
            <a:endParaRPr lang="en-GB" sz="2000" dirty="0"/>
          </a:p>
        </p:txBody>
      </p:sp>
      <p:sp>
        <p:nvSpPr>
          <p:cNvPr id="4" name="Footer Placeholder 3">
            <a:extLst>
              <a:ext uri="{FF2B5EF4-FFF2-40B4-BE49-F238E27FC236}">
                <a16:creationId xmlns:a16="http://schemas.microsoft.com/office/drawing/2014/main" id="{AF96D938-86AB-025B-05EA-E2E0844D79F4}"/>
              </a:ext>
            </a:extLst>
          </p:cNvPr>
          <p:cNvSpPr>
            <a:spLocks noGrp="1"/>
          </p:cNvSpPr>
          <p:nvPr>
            <p:ph type="ftr" sz="quarter" idx="11"/>
          </p:nvPr>
        </p:nvSpPr>
        <p:spPr/>
        <p:txBody>
          <a:bodyPr/>
          <a:lstStyle/>
          <a:p>
            <a:pPr>
              <a:defRPr/>
            </a:pPr>
            <a:r>
              <a:rPr lang="en-US"/>
              <a:t>www.climateactiontracker.org</a:t>
            </a:r>
            <a:endParaRPr lang="en-US" dirty="0"/>
          </a:p>
        </p:txBody>
      </p:sp>
      <p:pic>
        <p:nvPicPr>
          <p:cNvPr id="9" name="Picture 8" descr="A graph of energy production&#10;&#10;AI-generated content may be incorrect.">
            <a:extLst>
              <a:ext uri="{FF2B5EF4-FFF2-40B4-BE49-F238E27FC236}">
                <a16:creationId xmlns:a16="http://schemas.microsoft.com/office/drawing/2014/main" id="{F74B5FE2-CB63-CE41-E13D-7CDC55DF5BFD}"/>
              </a:ext>
            </a:extLst>
          </p:cNvPr>
          <p:cNvPicPr>
            <a:picLocks noChangeAspect="1"/>
          </p:cNvPicPr>
          <p:nvPr/>
        </p:nvPicPr>
        <p:blipFill>
          <a:blip r:embed="rId3"/>
          <a:stretch>
            <a:fillRect/>
          </a:stretch>
        </p:blipFill>
        <p:spPr>
          <a:xfrm>
            <a:off x="5994400" y="1276408"/>
            <a:ext cx="5753100" cy="2692400"/>
          </a:xfrm>
          <a:prstGeom prst="rect">
            <a:avLst/>
          </a:prstGeom>
        </p:spPr>
      </p:pic>
      <p:pic>
        <p:nvPicPr>
          <p:cNvPr id="3" name="Picture 2" descr="A graph of energy and wind energy&#10;&#10;AI-generated content may be incorrect.">
            <a:extLst>
              <a:ext uri="{FF2B5EF4-FFF2-40B4-BE49-F238E27FC236}">
                <a16:creationId xmlns:a16="http://schemas.microsoft.com/office/drawing/2014/main" id="{30457A2C-2B50-151B-19EE-DFFFA3CE49E4}"/>
              </a:ext>
            </a:extLst>
          </p:cNvPr>
          <p:cNvPicPr>
            <a:picLocks noChangeAspect="1"/>
          </p:cNvPicPr>
          <p:nvPr/>
        </p:nvPicPr>
        <p:blipFill>
          <a:blip r:embed="rId4"/>
          <a:stretch>
            <a:fillRect/>
          </a:stretch>
        </p:blipFill>
        <p:spPr>
          <a:xfrm>
            <a:off x="6001592" y="4138073"/>
            <a:ext cx="5788158" cy="2315263"/>
          </a:xfrm>
          <a:prstGeom prst="rect">
            <a:avLst/>
          </a:prstGeom>
        </p:spPr>
      </p:pic>
      <p:sp>
        <p:nvSpPr>
          <p:cNvPr id="8" name="Title 4">
            <a:extLst>
              <a:ext uri="{FF2B5EF4-FFF2-40B4-BE49-F238E27FC236}">
                <a16:creationId xmlns:a16="http://schemas.microsoft.com/office/drawing/2014/main" id="{7CB3A5C5-0CE1-A865-FEF3-B699E3F40D3D}"/>
              </a:ext>
            </a:extLst>
          </p:cNvPr>
          <p:cNvSpPr>
            <a:spLocks noGrp="1"/>
          </p:cNvSpPr>
          <p:nvPr>
            <p:ph type="title"/>
          </p:nvPr>
        </p:nvSpPr>
        <p:spPr>
          <a:xfrm>
            <a:off x="1055440" y="188640"/>
            <a:ext cx="9527716" cy="608013"/>
          </a:xfrm>
        </p:spPr>
        <p:txBody>
          <a:bodyPr/>
          <a:lstStyle/>
          <a:p>
            <a:r>
              <a:rPr lang="en-GB" dirty="0"/>
              <a:t>Switzerland</a:t>
            </a:r>
          </a:p>
        </p:txBody>
      </p:sp>
      <p:pic>
        <p:nvPicPr>
          <p:cNvPr id="10" name="Picture 9">
            <a:extLst>
              <a:ext uri="{FF2B5EF4-FFF2-40B4-BE49-F238E27FC236}">
                <a16:creationId xmlns:a16="http://schemas.microsoft.com/office/drawing/2014/main" id="{832F85BB-C786-E0A1-BB9E-41AA466153FD}"/>
              </a:ext>
            </a:extLst>
          </p:cNvPr>
          <p:cNvPicPr>
            <a:picLocks noChangeAspect="1"/>
          </p:cNvPicPr>
          <p:nvPr/>
        </p:nvPicPr>
        <p:blipFill>
          <a:blip r:embed="rId5"/>
          <a:srcRect/>
          <a:stretch/>
        </p:blipFill>
        <p:spPr>
          <a:xfrm>
            <a:off x="368969" y="222646"/>
            <a:ext cx="540000" cy="540000"/>
          </a:xfrm>
          <a:prstGeom prst="rect">
            <a:avLst/>
          </a:prstGeom>
        </p:spPr>
      </p:pic>
    </p:spTree>
    <p:extLst>
      <p:ext uri="{BB962C8B-B14F-4D97-AF65-F5344CB8AC3E}">
        <p14:creationId xmlns:p14="http://schemas.microsoft.com/office/powerpoint/2010/main" val="641257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DFBE8-569A-1321-12DE-23535D5BBEA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F97DE14-B0A0-A73F-B4A9-587EC07914AE}"/>
              </a:ext>
            </a:extLst>
          </p:cNvPr>
          <p:cNvSpPr>
            <a:spLocks noGrp="1"/>
          </p:cNvSpPr>
          <p:nvPr>
            <p:ph type="title"/>
          </p:nvPr>
        </p:nvSpPr>
        <p:spPr>
          <a:xfrm>
            <a:off x="1055440" y="188640"/>
            <a:ext cx="9527716" cy="608013"/>
          </a:xfrm>
        </p:spPr>
        <p:txBody>
          <a:bodyPr/>
          <a:lstStyle/>
          <a:p>
            <a:r>
              <a:rPr lang="en-GB" dirty="0"/>
              <a:t>Brazil</a:t>
            </a:r>
          </a:p>
        </p:txBody>
      </p:sp>
      <p:sp>
        <p:nvSpPr>
          <p:cNvPr id="6" name="Content Placeholder 5">
            <a:extLst>
              <a:ext uri="{FF2B5EF4-FFF2-40B4-BE49-F238E27FC236}">
                <a16:creationId xmlns:a16="http://schemas.microsoft.com/office/drawing/2014/main" id="{15A4C3C2-C361-AE82-8E8C-4498B875A0AF}"/>
              </a:ext>
            </a:extLst>
          </p:cNvPr>
          <p:cNvSpPr>
            <a:spLocks noGrp="1"/>
          </p:cNvSpPr>
          <p:nvPr>
            <p:ph sz="half" idx="1"/>
          </p:nvPr>
        </p:nvSpPr>
        <p:spPr>
          <a:xfrm>
            <a:off x="335360" y="5229200"/>
            <a:ext cx="11017224" cy="1223988"/>
          </a:xfrm>
        </p:spPr>
        <p:txBody>
          <a:bodyPr/>
          <a:lstStyle/>
          <a:p>
            <a:r>
              <a:rPr lang="en-GB" sz="2000" dirty="0"/>
              <a:t>Brazil’s power sector dominated by renewables at 88% in 2024 </a:t>
            </a:r>
          </a:p>
          <a:p>
            <a:endParaRPr lang="en-GB" sz="2000" dirty="0"/>
          </a:p>
        </p:txBody>
      </p:sp>
      <p:sp>
        <p:nvSpPr>
          <p:cNvPr id="4" name="Footer Placeholder 3">
            <a:extLst>
              <a:ext uri="{FF2B5EF4-FFF2-40B4-BE49-F238E27FC236}">
                <a16:creationId xmlns:a16="http://schemas.microsoft.com/office/drawing/2014/main" id="{E79ACFA9-3079-B919-01E4-31D3061CB910}"/>
              </a:ext>
            </a:extLst>
          </p:cNvPr>
          <p:cNvSpPr>
            <a:spLocks noGrp="1"/>
          </p:cNvSpPr>
          <p:nvPr>
            <p:ph type="ftr" sz="quarter" idx="11"/>
          </p:nvPr>
        </p:nvSpPr>
        <p:spPr/>
        <p:txBody>
          <a:bodyPr/>
          <a:lstStyle/>
          <a:p>
            <a:pPr>
              <a:defRPr/>
            </a:pPr>
            <a:r>
              <a:rPr lang="en-US"/>
              <a:t>www.climateactiontracker.org</a:t>
            </a:r>
            <a:endParaRPr lang="en-US" dirty="0"/>
          </a:p>
        </p:txBody>
      </p:sp>
      <p:pic>
        <p:nvPicPr>
          <p:cNvPr id="8" name="Content Placeholder 5">
            <a:extLst>
              <a:ext uri="{FF2B5EF4-FFF2-40B4-BE49-F238E27FC236}">
                <a16:creationId xmlns:a16="http://schemas.microsoft.com/office/drawing/2014/main" id="{09F0D513-EEF3-BD8D-C1DC-505D8AFFD712}"/>
              </a:ext>
            </a:extLst>
          </p:cNvPr>
          <p:cNvPicPr>
            <a:picLocks noChangeAspect="1"/>
          </p:cNvPicPr>
          <p:nvPr/>
        </p:nvPicPr>
        <p:blipFill>
          <a:blip r:embed="rId3"/>
          <a:srcRect/>
          <a:stretch/>
        </p:blipFill>
        <p:spPr bwMode="auto">
          <a:xfrm>
            <a:off x="1853783" y="1424918"/>
            <a:ext cx="8484434" cy="33900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A flag in a circle&#10;&#10;Description automatically generated">
            <a:extLst>
              <a:ext uri="{FF2B5EF4-FFF2-40B4-BE49-F238E27FC236}">
                <a16:creationId xmlns:a16="http://schemas.microsoft.com/office/drawing/2014/main" id="{D15BB075-3FEC-C475-6343-E953A68D373E}"/>
              </a:ext>
            </a:extLst>
          </p:cNvPr>
          <p:cNvPicPr>
            <a:picLocks noChangeAspect="1"/>
          </p:cNvPicPr>
          <p:nvPr/>
        </p:nvPicPr>
        <p:blipFill>
          <a:blip r:embed="rId4"/>
          <a:stretch>
            <a:fillRect/>
          </a:stretch>
        </p:blipFill>
        <p:spPr>
          <a:xfrm>
            <a:off x="368969" y="222646"/>
            <a:ext cx="540000" cy="540000"/>
          </a:xfrm>
          <a:prstGeom prst="rect">
            <a:avLst/>
          </a:prstGeom>
        </p:spPr>
      </p:pic>
    </p:spTree>
    <p:extLst>
      <p:ext uri="{BB962C8B-B14F-4D97-AF65-F5344CB8AC3E}">
        <p14:creationId xmlns:p14="http://schemas.microsoft.com/office/powerpoint/2010/main" val="1342653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C4171-EF44-3907-85A2-A0FCAFBF9117}"/>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EFCC294-665D-199A-777B-4246BB6BE75A}"/>
              </a:ext>
            </a:extLst>
          </p:cNvPr>
          <p:cNvSpPr>
            <a:spLocks noGrp="1"/>
          </p:cNvSpPr>
          <p:nvPr>
            <p:ph sz="half" idx="1"/>
          </p:nvPr>
        </p:nvSpPr>
        <p:spPr/>
        <p:txBody>
          <a:bodyPr/>
          <a:lstStyle/>
          <a:p>
            <a:r>
              <a:rPr lang="en-GB" sz="2000" dirty="0"/>
              <a:t>Coal only 2% of power generation and decreasing share </a:t>
            </a:r>
            <a:r>
              <a:rPr lang="en-GB" sz="2000" b="1" dirty="0"/>
              <a:t>BUT </a:t>
            </a:r>
            <a:r>
              <a:rPr lang="en-GB" sz="2000" dirty="0"/>
              <a:t>Brazil plans to expand coal capacity &amp; no coal phase-out target.</a:t>
            </a:r>
          </a:p>
          <a:p>
            <a:endParaRPr lang="en-GB" sz="2000" dirty="0"/>
          </a:p>
          <a:p>
            <a:r>
              <a:rPr lang="en-GB" sz="2000" dirty="0"/>
              <a:t>Gas only 6% of power generation and decreasing share </a:t>
            </a:r>
            <a:r>
              <a:rPr lang="en-GB" sz="2000" b="1" dirty="0"/>
              <a:t>BUT </a:t>
            </a:r>
            <a:r>
              <a:rPr lang="en-GB" sz="2000" dirty="0"/>
              <a:t>Brazil plans to significantly expand fossil gas capacity &amp; no gas phase-out target </a:t>
            </a:r>
          </a:p>
          <a:p>
            <a:endParaRPr lang="en-GB" sz="2000" dirty="0"/>
          </a:p>
          <a:p>
            <a:r>
              <a:rPr lang="en-GB" sz="2000" dirty="0"/>
              <a:t>1.5C compatible, </a:t>
            </a:r>
            <a:r>
              <a:rPr lang="en-GB" sz="2000" b="1" dirty="0"/>
              <a:t>coal phase-out by 2030 </a:t>
            </a:r>
            <a:r>
              <a:rPr lang="en-GB" sz="2000" dirty="0"/>
              <a:t>&amp; </a:t>
            </a:r>
            <a:r>
              <a:rPr lang="en-GB" sz="2000" b="1" dirty="0"/>
              <a:t>gas phase-out by 2035</a:t>
            </a:r>
          </a:p>
          <a:p>
            <a:endParaRPr lang="en-GB" sz="2000" dirty="0"/>
          </a:p>
          <a:p>
            <a:r>
              <a:rPr lang="en-GB" sz="2000" dirty="0"/>
              <a:t>Renewables consistently over 80% of power generation. </a:t>
            </a:r>
            <a:r>
              <a:rPr lang="en-GB" sz="2000" b="1" dirty="0"/>
              <a:t>Wind and solar steep increase </a:t>
            </a:r>
            <a:r>
              <a:rPr lang="en-GB" sz="2000" dirty="0"/>
              <a:t>from 11% in 2020 to 25% in 2024. </a:t>
            </a:r>
          </a:p>
        </p:txBody>
      </p:sp>
      <p:sp>
        <p:nvSpPr>
          <p:cNvPr id="4" name="Footer Placeholder 3">
            <a:extLst>
              <a:ext uri="{FF2B5EF4-FFF2-40B4-BE49-F238E27FC236}">
                <a16:creationId xmlns:a16="http://schemas.microsoft.com/office/drawing/2014/main" id="{6B305D3A-C44E-398A-0361-0CEE6128FC92}"/>
              </a:ext>
            </a:extLst>
          </p:cNvPr>
          <p:cNvSpPr>
            <a:spLocks noGrp="1"/>
          </p:cNvSpPr>
          <p:nvPr>
            <p:ph type="ftr" sz="quarter" idx="11"/>
          </p:nvPr>
        </p:nvSpPr>
        <p:spPr/>
        <p:txBody>
          <a:bodyPr/>
          <a:lstStyle/>
          <a:p>
            <a:pPr>
              <a:defRPr/>
            </a:pPr>
            <a:r>
              <a:rPr lang="en-US"/>
              <a:t>www.climateactiontracker.org</a:t>
            </a:r>
            <a:endParaRPr lang="en-US" dirty="0"/>
          </a:p>
        </p:txBody>
      </p:sp>
      <p:pic>
        <p:nvPicPr>
          <p:cNvPr id="2" name="Picture 1" descr="A graph of energy consumption&#10;&#10;AI-generated content may be incorrect.">
            <a:extLst>
              <a:ext uri="{FF2B5EF4-FFF2-40B4-BE49-F238E27FC236}">
                <a16:creationId xmlns:a16="http://schemas.microsoft.com/office/drawing/2014/main" id="{9A33BB87-D250-84FB-531D-DA717F4A788B}"/>
              </a:ext>
            </a:extLst>
          </p:cNvPr>
          <p:cNvPicPr>
            <a:picLocks noChangeAspect="1"/>
          </p:cNvPicPr>
          <p:nvPr/>
        </p:nvPicPr>
        <p:blipFill>
          <a:blip r:embed="rId3"/>
          <a:stretch>
            <a:fillRect/>
          </a:stretch>
        </p:blipFill>
        <p:spPr>
          <a:xfrm>
            <a:off x="6022717" y="1235743"/>
            <a:ext cx="5745908" cy="2872954"/>
          </a:xfrm>
          <a:prstGeom prst="rect">
            <a:avLst/>
          </a:prstGeom>
        </p:spPr>
      </p:pic>
      <p:pic>
        <p:nvPicPr>
          <p:cNvPr id="8" name="Content Placeholder 2" descr="A graph of a wind power&#10;&#10;AI-generated content may be incorrect.">
            <a:extLst>
              <a:ext uri="{FF2B5EF4-FFF2-40B4-BE49-F238E27FC236}">
                <a16:creationId xmlns:a16="http://schemas.microsoft.com/office/drawing/2014/main" id="{74CF5A75-A6B9-C9E6-CC3D-2E83DB6F49B5}"/>
              </a:ext>
            </a:extLst>
          </p:cNvPr>
          <p:cNvPicPr>
            <a:picLocks noGrp="1" noChangeAspect="1"/>
          </p:cNvPicPr>
          <p:nvPr>
            <p:ph sz="half" idx="2"/>
          </p:nvPr>
        </p:nvPicPr>
        <p:blipFill>
          <a:blip r:embed="rId4"/>
          <a:stretch>
            <a:fillRect/>
          </a:stretch>
        </p:blipFill>
        <p:spPr>
          <a:xfrm>
            <a:off x="5995512" y="4216099"/>
            <a:ext cx="5773113" cy="2309245"/>
          </a:xfrm>
        </p:spPr>
      </p:pic>
      <p:sp>
        <p:nvSpPr>
          <p:cNvPr id="11" name="Title 4">
            <a:extLst>
              <a:ext uri="{FF2B5EF4-FFF2-40B4-BE49-F238E27FC236}">
                <a16:creationId xmlns:a16="http://schemas.microsoft.com/office/drawing/2014/main" id="{AAEA8EC3-399E-D384-7309-6B94C390D89C}"/>
              </a:ext>
            </a:extLst>
          </p:cNvPr>
          <p:cNvSpPr>
            <a:spLocks noGrp="1"/>
          </p:cNvSpPr>
          <p:nvPr>
            <p:ph type="title"/>
          </p:nvPr>
        </p:nvSpPr>
        <p:spPr>
          <a:xfrm>
            <a:off x="1055440" y="188640"/>
            <a:ext cx="9527716" cy="608013"/>
          </a:xfrm>
        </p:spPr>
        <p:txBody>
          <a:bodyPr/>
          <a:lstStyle/>
          <a:p>
            <a:r>
              <a:rPr lang="en-GB" dirty="0"/>
              <a:t>Brazil</a:t>
            </a:r>
          </a:p>
        </p:txBody>
      </p:sp>
      <p:pic>
        <p:nvPicPr>
          <p:cNvPr id="12" name="Picture 11" descr="A flag in a circle&#10;&#10;Description automatically generated">
            <a:extLst>
              <a:ext uri="{FF2B5EF4-FFF2-40B4-BE49-F238E27FC236}">
                <a16:creationId xmlns:a16="http://schemas.microsoft.com/office/drawing/2014/main" id="{A2D6E839-B958-A37A-1265-9DF0F6DC0416}"/>
              </a:ext>
            </a:extLst>
          </p:cNvPr>
          <p:cNvPicPr>
            <a:picLocks noChangeAspect="1"/>
          </p:cNvPicPr>
          <p:nvPr/>
        </p:nvPicPr>
        <p:blipFill>
          <a:blip r:embed="rId5"/>
          <a:stretch>
            <a:fillRect/>
          </a:stretch>
        </p:blipFill>
        <p:spPr>
          <a:xfrm>
            <a:off x="368969" y="222646"/>
            <a:ext cx="540000" cy="540000"/>
          </a:xfrm>
          <a:prstGeom prst="rect">
            <a:avLst/>
          </a:prstGeom>
        </p:spPr>
      </p:pic>
    </p:spTree>
    <p:extLst>
      <p:ext uri="{BB962C8B-B14F-4D97-AF65-F5344CB8AC3E}">
        <p14:creationId xmlns:p14="http://schemas.microsoft.com/office/powerpoint/2010/main" val="1078296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678AD-CE24-C5F0-89A2-6B2AAF8D4D68}"/>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F21D0CD-5D8A-4BA8-8E38-D5B850386877}"/>
              </a:ext>
            </a:extLst>
          </p:cNvPr>
          <p:cNvSpPr>
            <a:spLocks noGrp="1"/>
          </p:cNvSpPr>
          <p:nvPr>
            <p:ph sz="half" idx="1"/>
          </p:nvPr>
        </p:nvSpPr>
        <p:spPr>
          <a:xfrm>
            <a:off x="335360" y="5229200"/>
            <a:ext cx="11017224" cy="1223988"/>
          </a:xfrm>
        </p:spPr>
        <p:txBody>
          <a:bodyPr/>
          <a:lstStyle/>
          <a:p>
            <a:r>
              <a:rPr lang="en-GB" sz="2000" dirty="0"/>
              <a:t>Steep increase in electricity demand but coal in power generation has stayed around 75%</a:t>
            </a:r>
          </a:p>
        </p:txBody>
      </p:sp>
      <p:sp>
        <p:nvSpPr>
          <p:cNvPr id="4" name="Footer Placeholder 3">
            <a:extLst>
              <a:ext uri="{FF2B5EF4-FFF2-40B4-BE49-F238E27FC236}">
                <a16:creationId xmlns:a16="http://schemas.microsoft.com/office/drawing/2014/main" id="{3E8E6105-1C15-75DE-020B-CE45888DB238}"/>
              </a:ext>
            </a:extLst>
          </p:cNvPr>
          <p:cNvSpPr>
            <a:spLocks noGrp="1"/>
          </p:cNvSpPr>
          <p:nvPr>
            <p:ph type="ftr" sz="quarter" idx="11"/>
          </p:nvPr>
        </p:nvSpPr>
        <p:spPr/>
        <p:txBody>
          <a:bodyPr/>
          <a:lstStyle/>
          <a:p>
            <a:pPr>
              <a:defRPr/>
            </a:pPr>
            <a:r>
              <a:rPr lang="en-US"/>
              <a:t>www.climateactiontracker.org</a:t>
            </a:r>
            <a:endParaRPr lang="en-US" dirty="0"/>
          </a:p>
        </p:txBody>
      </p:sp>
      <p:pic>
        <p:nvPicPr>
          <p:cNvPr id="8" name="Content Placeholder 5">
            <a:extLst>
              <a:ext uri="{FF2B5EF4-FFF2-40B4-BE49-F238E27FC236}">
                <a16:creationId xmlns:a16="http://schemas.microsoft.com/office/drawing/2014/main" id="{E9BEA37E-F7E3-B408-02E2-DEE4D9BBD1AA}"/>
              </a:ext>
            </a:extLst>
          </p:cNvPr>
          <p:cNvPicPr>
            <a:picLocks noChangeAspect="1"/>
          </p:cNvPicPr>
          <p:nvPr/>
        </p:nvPicPr>
        <p:blipFill>
          <a:blip r:embed="rId3"/>
          <a:srcRect/>
          <a:stretch/>
        </p:blipFill>
        <p:spPr bwMode="auto">
          <a:xfrm>
            <a:off x="1853783" y="1424918"/>
            <a:ext cx="8484434" cy="3390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4">
            <a:extLst>
              <a:ext uri="{FF2B5EF4-FFF2-40B4-BE49-F238E27FC236}">
                <a16:creationId xmlns:a16="http://schemas.microsoft.com/office/drawing/2014/main" id="{78424177-FAFE-6976-3617-CCD634D54FC3}"/>
              </a:ext>
            </a:extLst>
          </p:cNvPr>
          <p:cNvSpPr>
            <a:spLocks noGrp="1"/>
          </p:cNvSpPr>
          <p:nvPr>
            <p:ph type="title"/>
          </p:nvPr>
        </p:nvSpPr>
        <p:spPr>
          <a:xfrm>
            <a:off x="1055440" y="188640"/>
            <a:ext cx="9527716" cy="608013"/>
          </a:xfrm>
        </p:spPr>
        <p:txBody>
          <a:bodyPr/>
          <a:lstStyle/>
          <a:p>
            <a:r>
              <a:rPr lang="en-GB" dirty="0"/>
              <a:t>India</a:t>
            </a:r>
          </a:p>
        </p:txBody>
      </p:sp>
      <p:pic>
        <p:nvPicPr>
          <p:cNvPr id="9" name="Picture 8">
            <a:extLst>
              <a:ext uri="{FF2B5EF4-FFF2-40B4-BE49-F238E27FC236}">
                <a16:creationId xmlns:a16="http://schemas.microsoft.com/office/drawing/2014/main" id="{368FF848-E0A8-87FA-9E01-82EDCC636278}"/>
              </a:ext>
            </a:extLst>
          </p:cNvPr>
          <p:cNvPicPr>
            <a:picLocks noChangeAspect="1"/>
          </p:cNvPicPr>
          <p:nvPr/>
        </p:nvPicPr>
        <p:blipFill>
          <a:blip r:embed="rId4"/>
          <a:srcRect/>
          <a:stretch/>
        </p:blipFill>
        <p:spPr>
          <a:xfrm>
            <a:off x="372003" y="222646"/>
            <a:ext cx="533932" cy="540000"/>
          </a:xfrm>
          <a:prstGeom prst="rect">
            <a:avLst/>
          </a:prstGeom>
        </p:spPr>
      </p:pic>
    </p:spTree>
    <p:extLst>
      <p:ext uri="{BB962C8B-B14F-4D97-AF65-F5344CB8AC3E}">
        <p14:creationId xmlns:p14="http://schemas.microsoft.com/office/powerpoint/2010/main" val="14772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0B2F3-2876-2CEB-943F-F7E4EAE69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BFB44D-E0ED-FA2D-28A2-3BD24189A2DF}"/>
              </a:ext>
            </a:extLst>
          </p:cNvPr>
          <p:cNvSpPr>
            <a:spLocks noGrp="1"/>
          </p:cNvSpPr>
          <p:nvPr>
            <p:ph type="title"/>
          </p:nvPr>
        </p:nvSpPr>
        <p:spPr/>
        <p:txBody>
          <a:bodyPr/>
          <a:lstStyle/>
          <a:p>
            <a:r>
              <a:rPr lang="en-US" dirty="0"/>
              <a:t>Defining Power Sector needs</a:t>
            </a:r>
          </a:p>
        </p:txBody>
      </p:sp>
      <p:sp>
        <p:nvSpPr>
          <p:cNvPr id="3" name="Text Placeholder 2">
            <a:extLst>
              <a:ext uri="{FF2B5EF4-FFF2-40B4-BE49-F238E27FC236}">
                <a16:creationId xmlns:a16="http://schemas.microsoft.com/office/drawing/2014/main" id="{C27F9617-331D-181F-D5D8-AA5D0F83CE38}"/>
              </a:ext>
            </a:extLst>
          </p:cNvPr>
          <p:cNvSpPr>
            <a:spLocks noGrp="1"/>
          </p:cNvSpPr>
          <p:nvPr>
            <p:ph type="body" idx="1"/>
          </p:nvPr>
        </p:nvSpPr>
        <p:spPr/>
        <p:txBody>
          <a:bodyPr/>
          <a:lstStyle/>
          <a:p>
            <a:r>
              <a:rPr lang="en-US" dirty="0"/>
              <a:t>Gustavo De Vivero</a:t>
            </a:r>
          </a:p>
        </p:txBody>
      </p:sp>
    </p:spTree>
    <p:extLst>
      <p:ext uri="{BB962C8B-B14F-4D97-AF65-F5344CB8AC3E}">
        <p14:creationId xmlns:p14="http://schemas.microsoft.com/office/powerpoint/2010/main" val="308033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8D995-DCF0-92B0-0D07-5DE5D33A7FDC}"/>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252EA44-7849-3D5D-688D-22C45FBD0562}"/>
              </a:ext>
            </a:extLst>
          </p:cNvPr>
          <p:cNvSpPr>
            <a:spLocks noGrp="1"/>
          </p:cNvSpPr>
          <p:nvPr>
            <p:ph sz="half" idx="1"/>
          </p:nvPr>
        </p:nvSpPr>
        <p:spPr/>
        <p:txBody>
          <a:bodyPr/>
          <a:lstStyle/>
          <a:p>
            <a:r>
              <a:rPr lang="en-GB" sz="2000" dirty="0"/>
              <a:t>Power generated from coal in </a:t>
            </a:r>
            <a:r>
              <a:rPr lang="en-GB" sz="2000" b="1" dirty="0"/>
              <a:t>absolute terms</a:t>
            </a:r>
            <a:r>
              <a:rPr lang="en-GB" sz="2000" dirty="0"/>
              <a:t> significantly increased, though share about 75%. </a:t>
            </a:r>
            <a:r>
              <a:rPr lang="en-GB" sz="2000" b="1" dirty="0"/>
              <a:t>No coal-phase target</a:t>
            </a:r>
            <a:r>
              <a:rPr lang="en-GB" sz="2000" dirty="0"/>
              <a:t> &amp; significant </a:t>
            </a:r>
            <a:r>
              <a:rPr lang="en-GB" sz="2000" b="1" dirty="0"/>
              <a:t>capacity planned</a:t>
            </a:r>
          </a:p>
          <a:p>
            <a:r>
              <a:rPr lang="en-GB" sz="2000" dirty="0"/>
              <a:t>Share of fossil gas small and decreasing </a:t>
            </a:r>
            <a:r>
              <a:rPr lang="en-GB" sz="2000" b="1" dirty="0"/>
              <a:t>BUT</a:t>
            </a:r>
            <a:r>
              <a:rPr lang="en-GB" sz="2000" dirty="0"/>
              <a:t> planned capacity additions and not phase-out target </a:t>
            </a:r>
          </a:p>
          <a:p>
            <a:r>
              <a:rPr lang="en-GB" sz="2000" dirty="0"/>
              <a:t>1.5C compatible effective </a:t>
            </a:r>
            <a:r>
              <a:rPr lang="en-GB" sz="2000" b="1" dirty="0"/>
              <a:t>coal phase-out by 2040 </a:t>
            </a:r>
            <a:r>
              <a:rPr lang="en-GB" sz="2000" dirty="0"/>
              <a:t>&amp; effective </a:t>
            </a:r>
            <a:r>
              <a:rPr lang="en-GB" sz="2000" b="1" dirty="0"/>
              <a:t>gas phase-out by 2040</a:t>
            </a:r>
          </a:p>
          <a:p>
            <a:r>
              <a:rPr lang="en-GB" sz="2000" dirty="0"/>
              <a:t>Significant progress in renewable energy deployment BUT </a:t>
            </a:r>
            <a:r>
              <a:rPr lang="en-GB" sz="2000" b="1" dirty="0"/>
              <a:t>capacity addition not reflected in generation</a:t>
            </a:r>
          </a:p>
          <a:p>
            <a:r>
              <a:rPr lang="en-GB" sz="2000" dirty="0">
                <a:effectLst/>
                <a:latin typeface="Ubuntu" panose="020B0504030602030204" pitchFamily="34" charset="0"/>
                <a:ea typeface="SimSun" panose="02010600030101010101" pitchFamily="2" charset="-122"/>
                <a:cs typeface="Times New Roman" panose="02020603050405020304" pitchFamily="18" charset="0"/>
              </a:rPr>
              <a:t>India will need </a:t>
            </a:r>
            <a:r>
              <a:rPr lang="en-GB" sz="2000" b="1" dirty="0">
                <a:effectLst/>
                <a:latin typeface="Ubuntu" panose="020B0504030602030204" pitchFamily="34" charset="0"/>
                <a:ea typeface="SimSun" panose="02010600030101010101" pitchFamily="2" charset="-122"/>
                <a:cs typeface="Times New Roman" panose="02020603050405020304" pitchFamily="18" charset="0"/>
              </a:rPr>
              <a:t>international support </a:t>
            </a:r>
            <a:r>
              <a:rPr lang="en-GB" sz="2000" dirty="0">
                <a:effectLst/>
                <a:latin typeface="Ubuntu" panose="020B0504030602030204" pitchFamily="34" charset="0"/>
                <a:ea typeface="SimSun" panose="02010600030101010101" pitchFamily="2" charset="-122"/>
                <a:cs typeface="Times New Roman" panose="02020603050405020304" pitchFamily="18" charset="0"/>
              </a:rPr>
              <a:t>to achieve a transition at this scale</a:t>
            </a:r>
            <a:endParaRPr lang="en-GB" sz="2000" dirty="0"/>
          </a:p>
        </p:txBody>
      </p:sp>
      <p:sp>
        <p:nvSpPr>
          <p:cNvPr id="4" name="Footer Placeholder 3">
            <a:extLst>
              <a:ext uri="{FF2B5EF4-FFF2-40B4-BE49-F238E27FC236}">
                <a16:creationId xmlns:a16="http://schemas.microsoft.com/office/drawing/2014/main" id="{F25DB37C-2EC4-3ABC-89A8-859BC9136D10}"/>
              </a:ext>
            </a:extLst>
          </p:cNvPr>
          <p:cNvSpPr>
            <a:spLocks noGrp="1"/>
          </p:cNvSpPr>
          <p:nvPr>
            <p:ph type="ftr" sz="quarter" idx="11"/>
          </p:nvPr>
        </p:nvSpPr>
        <p:spPr/>
        <p:txBody>
          <a:bodyPr/>
          <a:lstStyle/>
          <a:p>
            <a:pPr>
              <a:defRPr/>
            </a:pPr>
            <a:r>
              <a:rPr lang="en-US"/>
              <a:t>www.climateactiontracker.org</a:t>
            </a:r>
            <a:endParaRPr lang="en-US" dirty="0"/>
          </a:p>
        </p:txBody>
      </p:sp>
      <p:pic>
        <p:nvPicPr>
          <p:cNvPr id="3" name="Picture 2" descr="A graph of energy and wind power&#10;&#10;AI-generated content may be incorrect.">
            <a:extLst>
              <a:ext uri="{FF2B5EF4-FFF2-40B4-BE49-F238E27FC236}">
                <a16:creationId xmlns:a16="http://schemas.microsoft.com/office/drawing/2014/main" id="{0461149A-9225-5B38-1904-7125893CA009}"/>
              </a:ext>
            </a:extLst>
          </p:cNvPr>
          <p:cNvPicPr>
            <a:picLocks noChangeAspect="1"/>
          </p:cNvPicPr>
          <p:nvPr/>
        </p:nvPicPr>
        <p:blipFill>
          <a:blip r:embed="rId3"/>
          <a:stretch>
            <a:fillRect/>
          </a:stretch>
        </p:blipFill>
        <p:spPr>
          <a:xfrm>
            <a:off x="6071470" y="1301852"/>
            <a:ext cx="5659040" cy="2263616"/>
          </a:xfrm>
          <a:prstGeom prst="rect">
            <a:avLst/>
          </a:prstGeom>
        </p:spPr>
      </p:pic>
      <p:pic>
        <p:nvPicPr>
          <p:cNvPr id="10" name="Picture 9" descr="A graph of a graph showing the power of energy&#10;&#10;AI-generated content may be incorrect.">
            <a:extLst>
              <a:ext uri="{FF2B5EF4-FFF2-40B4-BE49-F238E27FC236}">
                <a16:creationId xmlns:a16="http://schemas.microsoft.com/office/drawing/2014/main" id="{CE9D0D66-C1BE-C61E-7712-237ACB5C7AE1}"/>
              </a:ext>
            </a:extLst>
          </p:cNvPr>
          <p:cNvPicPr>
            <a:picLocks noChangeAspect="1"/>
          </p:cNvPicPr>
          <p:nvPr/>
        </p:nvPicPr>
        <p:blipFill>
          <a:blip r:embed="rId4"/>
          <a:stretch>
            <a:fillRect/>
          </a:stretch>
        </p:blipFill>
        <p:spPr>
          <a:xfrm>
            <a:off x="6071470" y="3757672"/>
            <a:ext cx="5659040" cy="2263616"/>
          </a:xfrm>
          <a:prstGeom prst="rect">
            <a:avLst/>
          </a:prstGeom>
        </p:spPr>
      </p:pic>
      <p:sp>
        <p:nvSpPr>
          <p:cNvPr id="8" name="Title 4">
            <a:extLst>
              <a:ext uri="{FF2B5EF4-FFF2-40B4-BE49-F238E27FC236}">
                <a16:creationId xmlns:a16="http://schemas.microsoft.com/office/drawing/2014/main" id="{18882192-8878-8E11-F482-AAE1700A4ED4}"/>
              </a:ext>
            </a:extLst>
          </p:cNvPr>
          <p:cNvSpPr>
            <a:spLocks noGrp="1"/>
          </p:cNvSpPr>
          <p:nvPr>
            <p:ph type="title"/>
          </p:nvPr>
        </p:nvSpPr>
        <p:spPr>
          <a:xfrm>
            <a:off x="1055440" y="188640"/>
            <a:ext cx="9527716" cy="608013"/>
          </a:xfrm>
        </p:spPr>
        <p:txBody>
          <a:bodyPr/>
          <a:lstStyle/>
          <a:p>
            <a:r>
              <a:rPr lang="en-GB" dirty="0"/>
              <a:t>India</a:t>
            </a:r>
          </a:p>
        </p:txBody>
      </p:sp>
      <p:pic>
        <p:nvPicPr>
          <p:cNvPr id="9" name="Picture 8">
            <a:extLst>
              <a:ext uri="{FF2B5EF4-FFF2-40B4-BE49-F238E27FC236}">
                <a16:creationId xmlns:a16="http://schemas.microsoft.com/office/drawing/2014/main" id="{AB943214-9A0E-CCD5-54FC-F9B3567B3806}"/>
              </a:ext>
            </a:extLst>
          </p:cNvPr>
          <p:cNvPicPr>
            <a:picLocks noChangeAspect="1"/>
          </p:cNvPicPr>
          <p:nvPr/>
        </p:nvPicPr>
        <p:blipFill>
          <a:blip r:embed="rId5"/>
          <a:srcRect/>
          <a:stretch/>
        </p:blipFill>
        <p:spPr>
          <a:xfrm>
            <a:off x="372003" y="222646"/>
            <a:ext cx="533932" cy="540000"/>
          </a:xfrm>
          <a:prstGeom prst="rect">
            <a:avLst/>
          </a:prstGeom>
        </p:spPr>
      </p:pic>
    </p:spTree>
    <p:extLst>
      <p:ext uri="{BB962C8B-B14F-4D97-AF65-F5344CB8AC3E}">
        <p14:creationId xmlns:p14="http://schemas.microsoft.com/office/powerpoint/2010/main" val="4159879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CEAE9-8C6C-3498-C3C2-254E3846DC93}"/>
            </a:ext>
          </a:extLst>
        </p:cNvPr>
        <p:cNvGrpSpPr/>
        <p:nvPr/>
      </p:nvGrpSpPr>
      <p:grpSpPr>
        <a:xfrm>
          <a:off x="0" y="0"/>
          <a:ext cx="0" cy="0"/>
          <a:chOff x="0" y="0"/>
          <a:chExt cx="0" cy="0"/>
        </a:xfrm>
      </p:grpSpPr>
      <p:pic>
        <p:nvPicPr>
          <p:cNvPr id="3" name="Picture 2" descr="A close-up of a list of different types of gas&#10;&#10;AI-generated content may be incorrect.">
            <a:extLst>
              <a:ext uri="{FF2B5EF4-FFF2-40B4-BE49-F238E27FC236}">
                <a16:creationId xmlns:a16="http://schemas.microsoft.com/office/drawing/2014/main" id="{C74E8A1E-A980-3AEC-7174-74085E70FCDB}"/>
              </a:ext>
            </a:extLst>
          </p:cNvPr>
          <p:cNvPicPr>
            <a:picLocks noChangeAspect="1"/>
          </p:cNvPicPr>
          <p:nvPr/>
        </p:nvPicPr>
        <p:blipFill>
          <a:blip r:embed="rId3"/>
          <a:stretch>
            <a:fillRect/>
          </a:stretch>
        </p:blipFill>
        <p:spPr>
          <a:xfrm>
            <a:off x="1847528" y="1424918"/>
            <a:ext cx="8496944" cy="4243004"/>
          </a:xfrm>
          <a:prstGeom prst="rect">
            <a:avLst/>
          </a:prstGeom>
        </p:spPr>
      </p:pic>
      <p:sp>
        <p:nvSpPr>
          <p:cNvPr id="6" name="Content Placeholder 5">
            <a:extLst>
              <a:ext uri="{FF2B5EF4-FFF2-40B4-BE49-F238E27FC236}">
                <a16:creationId xmlns:a16="http://schemas.microsoft.com/office/drawing/2014/main" id="{5893AF48-CBE0-A1C6-C2D1-3E5FC163D83D}"/>
              </a:ext>
            </a:extLst>
          </p:cNvPr>
          <p:cNvSpPr>
            <a:spLocks noGrp="1"/>
          </p:cNvSpPr>
          <p:nvPr>
            <p:ph sz="half" idx="1"/>
          </p:nvPr>
        </p:nvSpPr>
        <p:spPr>
          <a:xfrm>
            <a:off x="335360" y="5667922"/>
            <a:ext cx="11017224" cy="785266"/>
          </a:xfrm>
        </p:spPr>
        <p:txBody>
          <a:bodyPr/>
          <a:lstStyle/>
          <a:p>
            <a:r>
              <a:rPr lang="en-GB" sz="2000" dirty="0"/>
              <a:t>Share of oil in power mix at 36% so we evaluate it</a:t>
            </a:r>
          </a:p>
          <a:p>
            <a:endParaRPr lang="en-GB" sz="2000" dirty="0"/>
          </a:p>
        </p:txBody>
      </p:sp>
      <p:sp>
        <p:nvSpPr>
          <p:cNvPr id="4" name="Footer Placeholder 3">
            <a:extLst>
              <a:ext uri="{FF2B5EF4-FFF2-40B4-BE49-F238E27FC236}">
                <a16:creationId xmlns:a16="http://schemas.microsoft.com/office/drawing/2014/main" id="{1134D7A7-7785-E683-58D9-C9C4194B6109}"/>
              </a:ext>
            </a:extLst>
          </p:cNvPr>
          <p:cNvSpPr>
            <a:spLocks noGrp="1"/>
          </p:cNvSpPr>
          <p:nvPr>
            <p:ph type="ftr" sz="quarter" idx="11"/>
          </p:nvPr>
        </p:nvSpPr>
        <p:spPr/>
        <p:txBody>
          <a:bodyPr/>
          <a:lstStyle/>
          <a:p>
            <a:pPr>
              <a:defRPr/>
            </a:pPr>
            <a:r>
              <a:rPr lang="en-US"/>
              <a:t>www.climateactiontracker.org</a:t>
            </a:r>
            <a:endParaRPr lang="en-US" dirty="0"/>
          </a:p>
        </p:txBody>
      </p:sp>
      <p:sp>
        <p:nvSpPr>
          <p:cNvPr id="8" name="Title 4">
            <a:extLst>
              <a:ext uri="{FF2B5EF4-FFF2-40B4-BE49-F238E27FC236}">
                <a16:creationId xmlns:a16="http://schemas.microsoft.com/office/drawing/2014/main" id="{70D03055-49C4-8C41-E0BA-CBB27E44839B}"/>
              </a:ext>
            </a:extLst>
          </p:cNvPr>
          <p:cNvSpPr>
            <a:spLocks noGrp="1"/>
          </p:cNvSpPr>
          <p:nvPr>
            <p:ph type="title"/>
          </p:nvPr>
        </p:nvSpPr>
        <p:spPr>
          <a:xfrm>
            <a:off x="1055440" y="188640"/>
            <a:ext cx="9527716" cy="608013"/>
          </a:xfrm>
        </p:spPr>
        <p:txBody>
          <a:bodyPr/>
          <a:lstStyle/>
          <a:p>
            <a:r>
              <a:rPr lang="en-GB" dirty="0"/>
              <a:t>Saudi Arabia</a:t>
            </a:r>
          </a:p>
        </p:txBody>
      </p:sp>
      <p:pic>
        <p:nvPicPr>
          <p:cNvPr id="9" name="Picture 8">
            <a:extLst>
              <a:ext uri="{FF2B5EF4-FFF2-40B4-BE49-F238E27FC236}">
                <a16:creationId xmlns:a16="http://schemas.microsoft.com/office/drawing/2014/main" id="{BD230241-EC51-A271-5605-ABC573D29ACC}"/>
              </a:ext>
            </a:extLst>
          </p:cNvPr>
          <p:cNvPicPr>
            <a:picLocks noChangeAspect="1"/>
          </p:cNvPicPr>
          <p:nvPr/>
        </p:nvPicPr>
        <p:blipFill>
          <a:blip r:embed="rId4"/>
          <a:srcRect/>
          <a:stretch/>
        </p:blipFill>
        <p:spPr>
          <a:xfrm>
            <a:off x="368969" y="222646"/>
            <a:ext cx="540000" cy="540000"/>
          </a:xfrm>
          <a:prstGeom prst="rect">
            <a:avLst/>
          </a:prstGeom>
        </p:spPr>
      </p:pic>
    </p:spTree>
    <p:extLst>
      <p:ext uri="{BB962C8B-B14F-4D97-AF65-F5344CB8AC3E}">
        <p14:creationId xmlns:p14="http://schemas.microsoft.com/office/powerpoint/2010/main" val="1303909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F9F0F-B852-8C0B-48E0-0E244FD09874}"/>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D0092A6-6B50-AA4B-E318-C2FEB2466636}"/>
              </a:ext>
            </a:extLst>
          </p:cNvPr>
          <p:cNvSpPr>
            <a:spLocks noGrp="1"/>
          </p:cNvSpPr>
          <p:nvPr>
            <p:ph sz="half" idx="1"/>
          </p:nvPr>
        </p:nvSpPr>
        <p:spPr/>
        <p:txBody>
          <a:bodyPr/>
          <a:lstStyle/>
          <a:p>
            <a:r>
              <a:rPr lang="en-GB" sz="2000" b="1" dirty="0"/>
              <a:t>No coal </a:t>
            </a:r>
            <a:r>
              <a:rPr lang="en-GB" sz="2000" dirty="0"/>
              <a:t>in power generation in last 15 years</a:t>
            </a:r>
          </a:p>
          <a:p>
            <a:endParaRPr lang="en-GB" sz="2000" dirty="0"/>
          </a:p>
          <a:p>
            <a:r>
              <a:rPr lang="en-GB" sz="2000" dirty="0"/>
              <a:t>Share of gas stagnant in last 5 years, but </a:t>
            </a:r>
            <a:r>
              <a:rPr lang="en-GB" sz="2000" b="1" dirty="0"/>
              <a:t>absolute generation has increased</a:t>
            </a:r>
            <a:r>
              <a:rPr lang="en-GB" sz="2000" dirty="0"/>
              <a:t>. Aiming for 50% of total electricity generated with fossil gas by 2030</a:t>
            </a:r>
          </a:p>
          <a:p>
            <a:endParaRPr lang="en-GB" sz="2000" dirty="0"/>
          </a:p>
          <a:p>
            <a:r>
              <a:rPr lang="en-GB" sz="2000" dirty="0"/>
              <a:t>Renewables at 1% and deployment far </a:t>
            </a:r>
            <a:r>
              <a:rPr lang="en-GB" sz="2000" b="1" dirty="0"/>
              <a:t>too slow </a:t>
            </a:r>
            <a:r>
              <a:rPr lang="en-GB" sz="2000" dirty="0"/>
              <a:t>to meet the Kingdom’s latest 2030 target of 50%</a:t>
            </a:r>
          </a:p>
          <a:p>
            <a:endParaRPr lang="en-GB" sz="2000" dirty="0"/>
          </a:p>
          <a:p>
            <a:r>
              <a:rPr lang="en-GB" sz="2000" dirty="0"/>
              <a:t>Share of oil in the power mix decreased from 55%-36% over last five years, absolute amount of oil generation remained stagnant. </a:t>
            </a:r>
            <a:r>
              <a:rPr lang="en-GB" sz="2000" b="1" dirty="0"/>
              <a:t>Off track to phase out </a:t>
            </a:r>
            <a:r>
              <a:rPr lang="en-GB" sz="2000" dirty="0"/>
              <a:t>oil by in power sector by 2030</a:t>
            </a:r>
          </a:p>
        </p:txBody>
      </p:sp>
      <p:sp>
        <p:nvSpPr>
          <p:cNvPr id="4" name="Footer Placeholder 3">
            <a:extLst>
              <a:ext uri="{FF2B5EF4-FFF2-40B4-BE49-F238E27FC236}">
                <a16:creationId xmlns:a16="http://schemas.microsoft.com/office/drawing/2014/main" id="{AA862F2D-6F21-BF52-6A86-435E0C762CAF}"/>
              </a:ext>
            </a:extLst>
          </p:cNvPr>
          <p:cNvSpPr>
            <a:spLocks noGrp="1"/>
          </p:cNvSpPr>
          <p:nvPr>
            <p:ph type="ftr" sz="quarter" idx="11"/>
          </p:nvPr>
        </p:nvSpPr>
        <p:spPr/>
        <p:txBody>
          <a:bodyPr/>
          <a:lstStyle/>
          <a:p>
            <a:pPr>
              <a:defRPr/>
            </a:pPr>
            <a:r>
              <a:rPr lang="en-US"/>
              <a:t>www.climateactiontracker.org</a:t>
            </a:r>
            <a:endParaRPr lang="en-US" dirty="0"/>
          </a:p>
        </p:txBody>
      </p:sp>
      <p:pic>
        <p:nvPicPr>
          <p:cNvPr id="14" name="Picture 13" descr="A screenshot of a graph&#10;&#10;AI-generated content may be incorrect.">
            <a:extLst>
              <a:ext uri="{FF2B5EF4-FFF2-40B4-BE49-F238E27FC236}">
                <a16:creationId xmlns:a16="http://schemas.microsoft.com/office/drawing/2014/main" id="{EC26E382-F4CE-BB85-0EAB-354D2434B15F}"/>
              </a:ext>
            </a:extLst>
          </p:cNvPr>
          <p:cNvPicPr>
            <a:picLocks noChangeAspect="1"/>
          </p:cNvPicPr>
          <p:nvPr/>
        </p:nvPicPr>
        <p:blipFill>
          <a:blip r:embed="rId3"/>
          <a:stretch>
            <a:fillRect/>
          </a:stretch>
        </p:blipFill>
        <p:spPr>
          <a:xfrm>
            <a:off x="6096000" y="1406828"/>
            <a:ext cx="5794134" cy="2317654"/>
          </a:xfrm>
          <a:prstGeom prst="rect">
            <a:avLst/>
          </a:prstGeom>
        </p:spPr>
      </p:pic>
      <p:pic>
        <p:nvPicPr>
          <p:cNvPr id="16" name="Picture 15" descr="A graph of a wind and solar power&#10;&#10;AI-generated content may be incorrect.">
            <a:extLst>
              <a:ext uri="{FF2B5EF4-FFF2-40B4-BE49-F238E27FC236}">
                <a16:creationId xmlns:a16="http://schemas.microsoft.com/office/drawing/2014/main" id="{A2A850D0-AFAA-8562-0639-D344890BBC48}"/>
              </a:ext>
            </a:extLst>
          </p:cNvPr>
          <p:cNvPicPr>
            <a:picLocks noChangeAspect="1"/>
          </p:cNvPicPr>
          <p:nvPr/>
        </p:nvPicPr>
        <p:blipFill>
          <a:blip r:embed="rId4"/>
          <a:stretch>
            <a:fillRect/>
          </a:stretch>
        </p:blipFill>
        <p:spPr>
          <a:xfrm>
            <a:off x="6062474" y="3978256"/>
            <a:ext cx="5827660" cy="2331064"/>
          </a:xfrm>
          <a:prstGeom prst="rect">
            <a:avLst/>
          </a:prstGeom>
        </p:spPr>
      </p:pic>
      <p:sp>
        <p:nvSpPr>
          <p:cNvPr id="9" name="Title 4">
            <a:extLst>
              <a:ext uri="{FF2B5EF4-FFF2-40B4-BE49-F238E27FC236}">
                <a16:creationId xmlns:a16="http://schemas.microsoft.com/office/drawing/2014/main" id="{035B638D-5A59-7B05-D778-96B45906E965}"/>
              </a:ext>
            </a:extLst>
          </p:cNvPr>
          <p:cNvSpPr>
            <a:spLocks noGrp="1"/>
          </p:cNvSpPr>
          <p:nvPr>
            <p:ph type="title"/>
          </p:nvPr>
        </p:nvSpPr>
        <p:spPr>
          <a:xfrm>
            <a:off x="1055440" y="188640"/>
            <a:ext cx="9527716" cy="608013"/>
          </a:xfrm>
        </p:spPr>
        <p:txBody>
          <a:bodyPr/>
          <a:lstStyle/>
          <a:p>
            <a:r>
              <a:rPr lang="en-GB" dirty="0"/>
              <a:t>Saudi Arabia</a:t>
            </a:r>
          </a:p>
        </p:txBody>
      </p:sp>
      <p:pic>
        <p:nvPicPr>
          <p:cNvPr id="10" name="Picture 9">
            <a:extLst>
              <a:ext uri="{FF2B5EF4-FFF2-40B4-BE49-F238E27FC236}">
                <a16:creationId xmlns:a16="http://schemas.microsoft.com/office/drawing/2014/main" id="{E2DEB456-0E84-F0ED-B09E-A2014892E250}"/>
              </a:ext>
            </a:extLst>
          </p:cNvPr>
          <p:cNvPicPr>
            <a:picLocks noChangeAspect="1"/>
          </p:cNvPicPr>
          <p:nvPr/>
        </p:nvPicPr>
        <p:blipFill>
          <a:blip r:embed="rId5"/>
          <a:srcRect/>
          <a:stretch/>
        </p:blipFill>
        <p:spPr>
          <a:xfrm>
            <a:off x="368969" y="222646"/>
            <a:ext cx="540000" cy="540000"/>
          </a:xfrm>
          <a:prstGeom prst="rect">
            <a:avLst/>
          </a:prstGeom>
        </p:spPr>
      </p:pic>
    </p:spTree>
    <p:extLst>
      <p:ext uri="{BB962C8B-B14F-4D97-AF65-F5344CB8AC3E}">
        <p14:creationId xmlns:p14="http://schemas.microsoft.com/office/powerpoint/2010/main" val="1575759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F2E9C-ECFD-A387-F6B4-142A9F1EA6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6B4C24-8BCC-3803-DFC6-F21AFF55C496}"/>
              </a:ext>
            </a:extLst>
          </p:cNvPr>
          <p:cNvSpPr>
            <a:spLocks noGrp="1"/>
          </p:cNvSpPr>
          <p:nvPr>
            <p:ph type="title"/>
          </p:nvPr>
        </p:nvSpPr>
        <p:spPr/>
        <p:txBody>
          <a:bodyPr/>
          <a:lstStyle/>
          <a:p>
            <a:r>
              <a:rPr lang="en-US" dirty="0"/>
              <a:t>Climate Action Tracker’s sectoral work</a:t>
            </a:r>
            <a:endParaRPr lang="en-US" b="0" dirty="0"/>
          </a:p>
        </p:txBody>
      </p:sp>
      <p:pic>
        <p:nvPicPr>
          <p:cNvPr id="6" name="Content Placeholder 5" descr="A screenshot of a computer&#10;&#10;AI-generated content may be incorrect.">
            <a:hlinkClick r:id="rId2"/>
            <a:extLst>
              <a:ext uri="{FF2B5EF4-FFF2-40B4-BE49-F238E27FC236}">
                <a16:creationId xmlns:a16="http://schemas.microsoft.com/office/drawing/2014/main" id="{3067FB42-A567-2B35-BEEA-2D2C4C07AA47}"/>
              </a:ext>
            </a:extLst>
          </p:cNvPr>
          <p:cNvPicPr>
            <a:picLocks noGrp="1" noChangeAspect="1"/>
          </p:cNvPicPr>
          <p:nvPr>
            <p:ph idx="1"/>
          </p:nvPr>
        </p:nvPicPr>
        <p:blipFill>
          <a:blip r:embed="rId3"/>
          <a:stretch>
            <a:fillRect/>
          </a:stretch>
        </p:blipFill>
        <p:spPr>
          <a:xfrm>
            <a:off x="407369" y="1268760"/>
            <a:ext cx="6048672" cy="3493245"/>
          </a:xfrm>
          <a:prstGeom prst="rect">
            <a:avLst/>
          </a:prstGeom>
          <a:ln>
            <a:no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F5A789B3-55F4-2AF1-48F1-B7B5ED1EF91C}"/>
              </a:ext>
            </a:extLst>
          </p:cNvPr>
          <p:cNvSpPr>
            <a:spLocks noGrp="1"/>
          </p:cNvSpPr>
          <p:nvPr>
            <p:ph type="ftr" sz="quarter" idx="11"/>
          </p:nvPr>
        </p:nvSpPr>
        <p:spPr/>
        <p:txBody>
          <a:bodyPr/>
          <a:lstStyle/>
          <a:p>
            <a:pPr>
              <a:defRPr/>
            </a:pPr>
            <a:r>
              <a:rPr lang="en-US" dirty="0" err="1"/>
              <a:t>www.climateactiontracker.org</a:t>
            </a:r>
            <a:endParaRPr lang="en-US" dirty="0"/>
          </a:p>
        </p:txBody>
      </p:sp>
      <p:pic>
        <p:nvPicPr>
          <p:cNvPr id="4" name="Picture 3" descr="A screenshot of a graph&#10;&#10;AI-generated content may be incorrect.">
            <a:hlinkClick r:id="rId4"/>
            <a:extLst>
              <a:ext uri="{FF2B5EF4-FFF2-40B4-BE49-F238E27FC236}">
                <a16:creationId xmlns:a16="http://schemas.microsoft.com/office/drawing/2014/main" id="{961DF218-4497-D58D-2A36-2E79317BF21B}"/>
              </a:ext>
            </a:extLst>
          </p:cNvPr>
          <p:cNvPicPr>
            <a:picLocks noChangeAspect="1"/>
          </p:cNvPicPr>
          <p:nvPr/>
        </p:nvPicPr>
        <p:blipFill>
          <a:blip r:embed="rId5"/>
          <a:stretch>
            <a:fillRect/>
          </a:stretch>
        </p:blipFill>
        <p:spPr>
          <a:xfrm>
            <a:off x="2999656" y="2492896"/>
            <a:ext cx="5466549" cy="3890192"/>
          </a:xfrm>
          <a:prstGeom prst="rect">
            <a:avLst/>
          </a:prstGeom>
          <a:ln>
            <a:noFill/>
          </a:ln>
          <a:effectLst>
            <a:outerShdw blurRad="292100" dist="139700" dir="2700000" algn="tl" rotWithShape="0">
              <a:srgbClr val="333333">
                <a:alpha val="65000"/>
              </a:srgbClr>
            </a:outerShdw>
          </a:effectLst>
        </p:spPr>
      </p:pic>
      <p:pic>
        <p:nvPicPr>
          <p:cNvPr id="9" name="Picture 8">
            <a:hlinkClick r:id="rId6"/>
            <a:extLst>
              <a:ext uri="{FF2B5EF4-FFF2-40B4-BE49-F238E27FC236}">
                <a16:creationId xmlns:a16="http://schemas.microsoft.com/office/drawing/2014/main" id="{2538488B-8E3E-72AF-40B3-740829C50673}"/>
              </a:ext>
            </a:extLst>
          </p:cNvPr>
          <p:cNvPicPr>
            <a:picLocks noChangeAspect="1"/>
          </p:cNvPicPr>
          <p:nvPr/>
        </p:nvPicPr>
        <p:blipFill>
          <a:blip r:embed="rId7"/>
          <a:stretch>
            <a:fillRect/>
          </a:stretch>
        </p:blipFill>
        <p:spPr>
          <a:xfrm>
            <a:off x="4629656" y="1196752"/>
            <a:ext cx="7127136" cy="33694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685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0CC90-3896-8A03-D844-3D1283D862A1}"/>
            </a:ext>
          </a:extLst>
        </p:cNvPr>
        <p:cNvGrpSpPr/>
        <p:nvPr/>
      </p:nvGrpSpPr>
      <p:grpSpPr>
        <a:xfrm>
          <a:off x="0" y="0"/>
          <a:ext cx="0" cy="0"/>
          <a:chOff x="0" y="0"/>
          <a:chExt cx="0" cy="0"/>
        </a:xfrm>
      </p:grpSpPr>
      <p:sp>
        <p:nvSpPr>
          <p:cNvPr id="6" name="Rectangle: Rounded Corners 3">
            <a:extLst>
              <a:ext uri="{FF2B5EF4-FFF2-40B4-BE49-F238E27FC236}">
                <a16:creationId xmlns:a16="http://schemas.microsoft.com/office/drawing/2014/main" id="{D48B95E3-CCE3-A412-3D73-9C85127B9CBB}"/>
              </a:ext>
            </a:extLst>
          </p:cNvPr>
          <p:cNvSpPr/>
          <p:nvPr/>
        </p:nvSpPr>
        <p:spPr>
          <a:xfrm>
            <a:off x="-204700" y="1308400"/>
            <a:ext cx="12601400" cy="4352848"/>
          </a:xfrm>
          <a:prstGeom prst="roundRect">
            <a:avLst>
              <a:gd name="adj" fmla="val 6729"/>
            </a:avLst>
          </a:prstGeom>
          <a:solidFill>
            <a:srgbClr val="407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4800" b="1" dirty="0">
                <a:solidFill>
                  <a:srgbClr val="FFFFFF"/>
                </a:solidFill>
                <a:latin typeface="Ubuntu"/>
                <a:ea typeface="ＭＳ Ｐゴシック"/>
              </a:rPr>
              <a:t>You can find all </a:t>
            </a:r>
          </a:p>
          <a:p>
            <a:pPr algn="ctr"/>
            <a:r>
              <a:rPr lang="en-GB" altLang="en-US" sz="4800" b="1" dirty="0">
                <a:solidFill>
                  <a:srgbClr val="FFFFFF"/>
                </a:solidFill>
                <a:latin typeface="Ubuntu"/>
                <a:ea typeface="ＭＳ Ｐゴシック"/>
              </a:rPr>
              <a:t>power sector evaluations </a:t>
            </a:r>
          </a:p>
          <a:p>
            <a:pPr algn="ctr"/>
            <a:r>
              <a:rPr lang="en-GB" altLang="en-US" sz="4800" b="1" dirty="0">
                <a:solidFill>
                  <a:srgbClr val="FFFFFF"/>
                </a:solidFill>
                <a:latin typeface="Ubuntu"/>
                <a:ea typeface="ＭＳ Ｐゴシック"/>
              </a:rPr>
              <a:t>on our website:</a:t>
            </a:r>
          </a:p>
          <a:p>
            <a:pPr algn="ctr"/>
            <a:r>
              <a:rPr lang="en-GB" altLang="en-US" sz="3200" b="1" dirty="0">
                <a:solidFill>
                  <a:schemeClr val="bg1"/>
                </a:solidFill>
                <a:latin typeface="Ubuntu"/>
                <a:ea typeface="ＭＳ Ｐゴシック"/>
                <a:hlinkClick r:id="rId2">
                  <a:extLst>
                    <a:ext uri="{A12FA001-AC4F-418D-AE19-62706E023703}">
                      <ahyp:hlinkClr xmlns:ahyp="http://schemas.microsoft.com/office/drawing/2018/hyperlinkcolor" val="tx"/>
                    </a:ext>
                  </a:extLst>
                </a:hlinkClick>
              </a:rPr>
              <a:t>climateactiontracker.org/sectors/cat-sectoral-analysis/</a:t>
            </a:r>
            <a:endParaRPr lang="en-GB" altLang="en-US" sz="3200" b="1" dirty="0">
              <a:solidFill>
                <a:schemeClr val="bg1"/>
              </a:solidFill>
              <a:latin typeface="Ubuntu"/>
              <a:ea typeface="ＭＳ Ｐゴシック"/>
            </a:endParaRPr>
          </a:p>
        </p:txBody>
      </p:sp>
      <p:pic>
        <p:nvPicPr>
          <p:cNvPr id="7" name="Picture 6" descr="CAT-Logo-Long.png">
            <a:extLst>
              <a:ext uri="{FF2B5EF4-FFF2-40B4-BE49-F238E27FC236}">
                <a16:creationId xmlns:a16="http://schemas.microsoft.com/office/drawing/2014/main" id="{D64FE731-9B7D-74F9-17A2-4E4005903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548" y="260648"/>
            <a:ext cx="5002911" cy="682371"/>
          </a:xfrm>
          <a:prstGeom prst="rect">
            <a:avLst/>
          </a:prstGeom>
        </p:spPr>
      </p:pic>
    </p:spTree>
    <p:extLst>
      <p:ext uri="{BB962C8B-B14F-4D97-AF65-F5344CB8AC3E}">
        <p14:creationId xmlns:p14="http://schemas.microsoft.com/office/powerpoint/2010/main" val="2464323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33260-4FC0-1586-3E4E-786BAB8269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E97D7E-431F-6AA4-29B0-CF1AD7B95657}"/>
              </a:ext>
            </a:extLst>
          </p:cNvPr>
          <p:cNvSpPr>
            <a:spLocks noGrp="1"/>
          </p:cNvSpPr>
          <p:nvPr>
            <p:ph type="title"/>
          </p:nvPr>
        </p:nvSpPr>
        <p:spPr>
          <a:xfrm>
            <a:off x="335360" y="188640"/>
            <a:ext cx="10441159" cy="608013"/>
          </a:xfrm>
        </p:spPr>
        <p:txBody>
          <a:bodyPr/>
          <a:lstStyle/>
          <a:p>
            <a:r>
              <a:rPr lang="en-GB" dirty="0">
                <a:latin typeface="Ubuntu" panose="020B0504030602030204" pitchFamily="34" charset="0"/>
                <a:ea typeface="Lato"/>
                <a:cs typeface="Lato"/>
              </a:rPr>
              <a:t>At COP28, governments agreed to triple global renewable capacity </a:t>
            </a:r>
            <a:br>
              <a:rPr lang="en-GB" dirty="0">
                <a:latin typeface="Ubuntu" panose="020B0504030602030204" pitchFamily="34" charset="0"/>
                <a:ea typeface="Lato"/>
                <a:cs typeface="Lato"/>
              </a:rPr>
            </a:br>
            <a:r>
              <a:rPr lang="en-GB" dirty="0">
                <a:latin typeface="Ubuntu" panose="020B0504030602030204" pitchFamily="34" charset="0"/>
                <a:ea typeface="Lato"/>
                <a:cs typeface="Lato"/>
              </a:rPr>
              <a:t>by 2030</a:t>
            </a:r>
            <a:endParaRPr lang="en-US" b="0" dirty="0">
              <a:latin typeface="Ubuntu" panose="020B0504030602030204" pitchFamily="34" charset="0"/>
            </a:endParaRPr>
          </a:p>
        </p:txBody>
      </p:sp>
      <p:sp>
        <p:nvSpPr>
          <p:cNvPr id="3" name="Content Placeholder 2">
            <a:extLst>
              <a:ext uri="{FF2B5EF4-FFF2-40B4-BE49-F238E27FC236}">
                <a16:creationId xmlns:a16="http://schemas.microsoft.com/office/drawing/2014/main" id="{F9C8FE0A-E1E1-E1B4-AC1B-7946F701346B}"/>
              </a:ext>
            </a:extLst>
          </p:cNvPr>
          <p:cNvSpPr>
            <a:spLocks noGrp="1"/>
          </p:cNvSpPr>
          <p:nvPr>
            <p:ph idx="1"/>
          </p:nvPr>
        </p:nvSpPr>
        <p:spPr>
          <a:xfrm>
            <a:off x="479376" y="1856154"/>
            <a:ext cx="6336704" cy="3975139"/>
          </a:xfrm>
        </p:spPr>
        <p:txBody>
          <a:bodyPr/>
          <a:lstStyle/>
          <a:p>
            <a:pPr marL="0" indent="0">
              <a:buNone/>
            </a:pPr>
            <a:r>
              <a:rPr lang="en-GB" sz="1600" b="1" dirty="0">
                <a:solidFill>
                  <a:schemeClr val="tx2"/>
                </a:solidFill>
                <a:latin typeface="Ubuntu" panose="020B0504030602030204" pitchFamily="34" charset="0"/>
              </a:rPr>
              <a:t>Power sector decarbonisation is the cornerstone </a:t>
            </a:r>
            <a:r>
              <a:rPr lang="en-GB" sz="1600" dirty="0">
                <a:solidFill>
                  <a:schemeClr val="tx2"/>
                </a:solidFill>
                <a:latin typeface="Ubuntu" panose="020B0504030602030204" pitchFamily="34" charset="0"/>
              </a:rPr>
              <a:t>to decarbonise global economy and keep us within reach the Paris Agreement</a:t>
            </a:r>
          </a:p>
          <a:p>
            <a:pPr marL="0" indent="0">
              <a:buNone/>
            </a:pPr>
            <a:endParaRPr lang="en-GB" sz="1400" dirty="0">
              <a:solidFill>
                <a:schemeClr val="tx2"/>
              </a:solidFill>
              <a:latin typeface="Ubuntu" panose="020B0504030602030204" pitchFamily="34" charset="0"/>
            </a:endParaRPr>
          </a:p>
          <a:p>
            <a:pPr marL="447675" indent="0">
              <a:buNone/>
            </a:pPr>
            <a:r>
              <a:rPr lang="en-GB" sz="1400" i="0" dirty="0">
                <a:solidFill>
                  <a:srgbClr val="494A4D"/>
                </a:solidFill>
                <a:effectLst/>
                <a:latin typeface="Ubuntu" panose="020B0504030602030204" pitchFamily="34" charset="0"/>
              </a:rPr>
              <a:t>Power sector is </a:t>
            </a:r>
            <a:r>
              <a:rPr lang="en-GB" sz="1400" b="1" i="0" dirty="0">
                <a:solidFill>
                  <a:srgbClr val="494A4D"/>
                </a:solidFill>
                <a:effectLst/>
                <a:latin typeface="Ubuntu" panose="020B0504030602030204" pitchFamily="34" charset="0"/>
              </a:rPr>
              <a:t>the largest emitting sector</a:t>
            </a:r>
          </a:p>
          <a:p>
            <a:pPr marL="447675" indent="0"/>
            <a:endParaRPr lang="en-GB" sz="1400" i="0" dirty="0">
              <a:solidFill>
                <a:srgbClr val="494A4D"/>
              </a:solidFill>
              <a:effectLst/>
              <a:latin typeface="Ubuntu" panose="020B0504030602030204" pitchFamily="34" charset="0"/>
            </a:endParaRPr>
          </a:p>
          <a:p>
            <a:pPr marL="447675" indent="0">
              <a:buNone/>
            </a:pPr>
            <a:r>
              <a:rPr lang="en-GB" sz="1400" i="0" dirty="0">
                <a:solidFill>
                  <a:srgbClr val="494A4D"/>
                </a:solidFill>
                <a:effectLst/>
                <a:latin typeface="Ubuntu" panose="020B0504030602030204" pitchFamily="34" charset="0"/>
              </a:rPr>
              <a:t>RE power generation are a </a:t>
            </a:r>
            <a:r>
              <a:rPr lang="en-GB" sz="1400" b="1" i="0" dirty="0">
                <a:solidFill>
                  <a:srgbClr val="494A4D"/>
                </a:solidFill>
                <a:effectLst/>
                <a:latin typeface="Ubuntu" panose="020B0504030602030204" pitchFamily="34" charset="0"/>
              </a:rPr>
              <a:t>reality at scale and cost-competitive</a:t>
            </a:r>
          </a:p>
          <a:p>
            <a:pPr marL="447675" indent="0">
              <a:buNone/>
            </a:pPr>
            <a:endParaRPr lang="en-GB" sz="1400" dirty="0">
              <a:solidFill>
                <a:srgbClr val="494A4D"/>
              </a:solidFill>
              <a:latin typeface="Ubuntu" panose="020B0504030602030204" pitchFamily="34" charset="0"/>
            </a:endParaRPr>
          </a:p>
          <a:p>
            <a:pPr marL="447675" indent="0">
              <a:buNone/>
            </a:pPr>
            <a:r>
              <a:rPr lang="en-GB" sz="1400" i="0" dirty="0">
                <a:solidFill>
                  <a:srgbClr val="494A4D"/>
                </a:solidFill>
                <a:effectLst/>
                <a:latin typeface="Ubuntu" panose="020B0504030602030204" pitchFamily="34" charset="0"/>
              </a:rPr>
              <a:t>RE-powered </a:t>
            </a:r>
            <a:r>
              <a:rPr lang="en-GB" sz="1400" b="1" i="0" dirty="0">
                <a:solidFill>
                  <a:srgbClr val="494A4D"/>
                </a:solidFill>
                <a:effectLst/>
                <a:latin typeface="Ubuntu" panose="020B0504030602030204" pitchFamily="34" charset="0"/>
              </a:rPr>
              <a:t>electrification and energy efficiency </a:t>
            </a:r>
            <a:r>
              <a:rPr lang="en-GB" sz="1400" i="0" dirty="0">
                <a:solidFill>
                  <a:srgbClr val="494A4D"/>
                </a:solidFill>
                <a:effectLst/>
                <a:latin typeface="Ubuntu" panose="020B0504030602030204" pitchFamily="34" charset="0"/>
              </a:rPr>
              <a:t>are </a:t>
            </a:r>
            <a:r>
              <a:rPr lang="en-GB" sz="1400" dirty="0">
                <a:solidFill>
                  <a:srgbClr val="494A4D"/>
                </a:solidFill>
                <a:latin typeface="Ubuntu" panose="020B0504030602030204" pitchFamily="34" charset="0"/>
              </a:rPr>
              <a:t>the major decarbonisation solutions for end-use sectors</a:t>
            </a:r>
          </a:p>
          <a:p>
            <a:pPr marL="447675" indent="0"/>
            <a:endParaRPr lang="en-GB" sz="1400" i="0" dirty="0">
              <a:solidFill>
                <a:srgbClr val="494A4D"/>
              </a:solidFill>
              <a:effectLst/>
              <a:latin typeface="Ubuntu" panose="020B0504030602030204" pitchFamily="34" charset="0"/>
            </a:endParaRPr>
          </a:p>
          <a:p>
            <a:pPr marL="447675" indent="0">
              <a:buNone/>
            </a:pPr>
            <a:r>
              <a:rPr lang="en-GB" sz="1400" i="0" dirty="0">
                <a:solidFill>
                  <a:srgbClr val="494A4D"/>
                </a:solidFill>
                <a:effectLst/>
                <a:latin typeface="Ubuntu" panose="020B0504030602030204" pitchFamily="34" charset="0"/>
              </a:rPr>
              <a:t>Globally, we committed at COP28 to </a:t>
            </a:r>
            <a:r>
              <a:rPr lang="en-GB" sz="1400" b="1" dirty="0">
                <a:solidFill>
                  <a:srgbClr val="494A4D"/>
                </a:solidFill>
                <a:latin typeface="Ubuntu" panose="020B0504030602030204" pitchFamily="34" charset="0"/>
              </a:rPr>
              <a:t>triple t</a:t>
            </a:r>
            <a:r>
              <a:rPr lang="en-GB" sz="1400" b="1" i="0" dirty="0">
                <a:solidFill>
                  <a:srgbClr val="494A4D"/>
                </a:solidFill>
                <a:effectLst/>
                <a:latin typeface="Ubuntu" panose="020B0504030602030204" pitchFamily="34" charset="0"/>
              </a:rPr>
              <a:t>otal global renewable power generation capacity and double energy efficiency by 2030 </a:t>
            </a:r>
            <a:r>
              <a:rPr lang="en-GB" sz="1400" i="0" dirty="0">
                <a:solidFill>
                  <a:srgbClr val="494A4D"/>
                </a:solidFill>
                <a:effectLst/>
                <a:latin typeface="Ubuntu" panose="020B0504030602030204" pitchFamily="34" charset="0"/>
              </a:rPr>
              <a:t>(compared to 2022 levels)</a:t>
            </a:r>
            <a:endParaRPr lang="en-GB" sz="1400" dirty="0">
              <a:solidFill>
                <a:srgbClr val="494A4D"/>
              </a:solidFill>
              <a:latin typeface="Ubuntu" panose="020B0504030602030204" pitchFamily="34" charset="0"/>
            </a:endParaRPr>
          </a:p>
          <a:p>
            <a:pPr marL="0" indent="0">
              <a:buNone/>
            </a:pPr>
            <a:endParaRPr lang="en-GB" sz="1400" dirty="0">
              <a:solidFill>
                <a:srgbClr val="494A4D"/>
              </a:solidFill>
              <a:latin typeface="Ubuntu" panose="020B0504030602030204" pitchFamily="34" charset="0"/>
            </a:endParaRPr>
          </a:p>
          <a:p>
            <a:endParaRPr lang="en-US" sz="1400" dirty="0">
              <a:latin typeface="Ubuntu" panose="020B0504030602030204" pitchFamily="34" charset="0"/>
            </a:endParaRPr>
          </a:p>
        </p:txBody>
      </p:sp>
      <p:sp>
        <p:nvSpPr>
          <p:cNvPr id="5" name="Footer Placeholder 4">
            <a:extLst>
              <a:ext uri="{FF2B5EF4-FFF2-40B4-BE49-F238E27FC236}">
                <a16:creationId xmlns:a16="http://schemas.microsoft.com/office/drawing/2014/main" id="{D3A73900-1F0E-5048-9298-40B8F0CF89CA}"/>
              </a:ext>
            </a:extLst>
          </p:cNvPr>
          <p:cNvSpPr>
            <a:spLocks noGrp="1"/>
          </p:cNvSpPr>
          <p:nvPr>
            <p:ph type="ftr" sz="quarter" idx="11"/>
          </p:nvPr>
        </p:nvSpPr>
        <p:spPr/>
        <p:txBody>
          <a:bodyPr/>
          <a:lstStyle/>
          <a:p>
            <a:pPr>
              <a:defRPr/>
            </a:pPr>
            <a:r>
              <a:rPr lang="en-US" dirty="0" err="1"/>
              <a:t>www.climateactiontracker.org</a:t>
            </a:r>
            <a:endParaRPr lang="en-US" dirty="0"/>
          </a:p>
        </p:txBody>
      </p:sp>
      <p:sp>
        <p:nvSpPr>
          <p:cNvPr id="4" name="TextBox 3">
            <a:extLst>
              <a:ext uri="{FF2B5EF4-FFF2-40B4-BE49-F238E27FC236}">
                <a16:creationId xmlns:a16="http://schemas.microsoft.com/office/drawing/2014/main" id="{0D08DDD8-46F6-6839-158E-3027B2ABD239}"/>
              </a:ext>
            </a:extLst>
          </p:cNvPr>
          <p:cNvSpPr txBox="1"/>
          <p:nvPr/>
        </p:nvSpPr>
        <p:spPr>
          <a:xfrm>
            <a:off x="7446373" y="5219427"/>
            <a:ext cx="4501972" cy="415498"/>
          </a:xfrm>
          <a:prstGeom prst="rect">
            <a:avLst/>
          </a:prstGeom>
          <a:noFill/>
        </p:spPr>
        <p:txBody>
          <a:bodyPr wrap="square" rtlCol="0">
            <a:spAutoFit/>
          </a:bodyPr>
          <a:lstStyle/>
          <a:p>
            <a:r>
              <a:rPr lang="en-GB" sz="1050" dirty="0"/>
              <a:t>Source: IRENA, </a:t>
            </a:r>
            <a:r>
              <a:rPr lang="en-GB" sz="1050" dirty="0">
                <a:hlinkClick r:id="rId2"/>
              </a:rPr>
              <a:t>Tripling renewable power capacity and doubling energy </a:t>
            </a:r>
            <a:r>
              <a:rPr lang="en-GB" sz="1050" dirty="0" err="1">
                <a:hlinkClick r:id="rId2"/>
              </a:rPr>
              <a:t>efficiecny</a:t>
            </a:r>
            <a:r>
              <a:rPr lang="en-GB" sz="1050" dirty="0">
                <a:hlinkClick r:id="rId2"/>
              </a:rPr>
              <a:t> by 2030: Crucial steps toward 1.5C</a:t>
            </a:r>
            <a:endParaRPr lang="en-GB" sz="1050" dirty="0"/>
          </a:p>
        </p:txBody>
      </p:sp>
      <p:pic>
        <p:nvPicPr>
          <p:cNvPr id="14" name="Picture 13">
            <a:extLst>
              <a:ext uri="{FF2B5EF4-FFF2-40B4-BE49-F238E27FC236}">
                <a16:creationId xmlns:a16="http://schemas.microsoft.com/office/drawing/2014/main" id="{01F24765-AB58-1F8D-EE45-CA04E0BC1052}"/>
              </a:ext>
            </a:extLst>
          </p:cNvPr>
          <p:cNvPicPr>
            <a:picLocks noChangeAspect="1"/>
          </p:cNvPicPr>
          <p:nvPr/>
        </p:nvPicPr>
        <p:blipFill>
          <a:blip r:embed="rId3"/>
          <a:stretch>
            <a:fillRect/>
          </a:stretch>
        </p:blipFill>
        <p:spPr>
          <a:xfrm>
            <a:off x="7015426" y="1643489"/>
            <a:ext cx="4932919" cy="3571022"/>
          </a:xfrm>
          <a:prstGeom prst="rect">
            <a:avLst/>
          </a:prstGeom>
        </p:spPr>
      </p:pic>
      <p:pic>
        <p:nvPicPr>
          <p:cNvPr id="16" name="Graphic 15" descr="Electric car with solid fill">
            <a:extLst>
              <a:ext uri="{FF2B5EF4-FFF2-40B4-BE49-F238E27FC236}">
                <a16:creationId xmlns:a16="http://schemas.microsoft.com/office/drawing/2014/main" id="{BDDA255B-9311-062D-A541-1513D47BB3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0785" y="3683233"/>
            <a:ext cx="396000" cy="396000"/>
          </a:xfrm>
          <a:prstGeom prst="rect">
            <a:avLst/>
          </a:prstGeom>
        </p:spPr>
      </p:pic>
      <p:grpSp>
        <p:nvGrpSpPr>
          <p:cNvPr id="23" name="Group 22">
            <a:extLst>
              <a:ext uri="{FF2B5EF4-FFF2-40B4-BE49-F238E27FC236}">
                <a16:creationId xmlns:a16="http://schemas.microsoft.com/office/drawing/2014/main" id="{0691EC2E-E7FF-BCDF-D8D6-01F1227CD887}"/>
              </a:ext>
            </a:extLst>
          </p:cNvPr>
          <p:cNvGrpSpPr/>
          <p:nvPr/>
        </p:nvGrpSpPr>
        <p:grpSpPr>
          <a:xfrm>
            <a:off x="470376" y="3140010"/>
            <a:ext cx="378000" cy="361900"/>
            <a:chOff x="479376" y="3068960"/>
            <a:chExt cx="378000" cy="361900"/>
          </a:xfrm>
        </p:grpSpPr>
        <p:pic>
          <p:nvPicPr>
            <p:cNvPr id="18" name="Graphic 17" descr="Solar Panels with solid fill">
              <a:extLst>
                <a:ext uri="{FF2B5EF4-FFF2-40B4-BE49-F238E27FC236}">
                  <a16:creationId xmlns:a16="http://schemas.microsoft.com/office/drawing/2014/main" id="{286D1630-2C12-85F3-1EB4-0CB814ED3F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05376" y="3178860"/>
              <a:ext cx="252000" cy="252000"/>
            </a:xfrm>
            <a:prstGeom prst="rect">
              <a:avLst/>
            </a:prstGeom>
          </p:spPr>
        </p:pic>
        <p:pic>
          <p:nvPicPr>
            <p:cNvPr id="20" name="Graphic 19" descr="Wind Turbines with solid fill">
              <a:extLst>
                <a:ext uri="{FF2B5EF4-FFF2-40B4-BE49-F238E27FC236}">
                  <a16:creationId xmlns:a16="http://schemas.microsoft.com/office/drawing/2014/main" id="{F09939DB-8877-5F2B-B96F-7DFD88EF29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9376" y="3068960"/>
              <a:ext cx="252000" cy="252000"/>
            </a:xfrm>
            <a:prstGeom prst="rect">
              <a:avLst/>
            </a:prstGeom>
          </p:spPr>
        </p:pic>
      </p:grpSp>
      <p:pic>
        <p:nvPicPr>
          <p:cNvPr id="22" name="Graphic 21" descr="Upload with solid fill">
            <a:extLst>
              <a:ext uri="{FF2B5EF4-FFF2-40B4-BE49-F238E27FC236}">
                <a16:creationId xmlns:a16="http://schemas.microsoft.com/office/drawing/2014/main" id="{079BA358-9F88-774D-0307-A059B60B5DC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9376" y="2636912"/>
            <a:ext cx="360000" cy="360000"/>
          </a:xfrm>
          <a:prstGeom prst="rect">
            <a:avLst/>
          </a:prstGeom>
        </p:spPr>
      </p:pic>
      <p:pic>
        <p:nvPicPr>
          <p:cNvPr id="26" name="Graphic 25" descr="Back with solid fill">
            <a:extLst>
              <a:ext uri="{FF2B5EF4-FFF2-40B4-BE49-F238E27FC236}">
                <a16:creationId xmlns:a16="http://schemas.microsoft.com/office/drawing/2014/main" id="{B41AC8BD-1FFE-BDF8-60FB-4163CA96D8C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V="1">
            <a:off x="479376" y="4370456"/>
            <a:ext cx="360000" cy="360000"/>
          </a:xfrm>
          <a:prstGeom prst="rect">
            <a:avLst/>
          </a:prstGeom>
        </p:spPr>
      </p:pic>
    </p:spTree>
    <p:extLst>
      <p:ext uri="{BB962C8B-B14F-4D97-AF65-F5344CB8AC3E}">
        <p14:creationId xmlns:p14="http://schemas.microsoft.com/office/powerpoint/2010/main" val="3429518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7F2AD-4370-4B2F-A37E-E1230A6C626B}"/>
              </a:ext>
            </a:extLst>
          </p:cNvPr>
          <p:cNvSpPr>
            <a:spLocks noGrp="1"/>
          </p:cNvSpPr>
          <p:nvPr>
            <p:ph type="title"/>
          </p:nvPr>
        </p:nvSpPr>
        <p:spPr>
          <a:xfrm>
            <a:off x="335360" y="188640"/>
            <a:ext cx="10441159" cy="608013"/>
          </a:xfrm>
        </p:spPr>
        <p:txBody>
          <a:bodyPr/>
          <a:lstStyle/>
          <a:p>
            <a:r>
              <a:rPr lang="en-GB" dirty="0">
                <a:latin typeface="Ubuntu" panose="020B0504030602030204" pitchFamily="34" charset="0"/>
                <a:ea typeface="Lato"/>
                <a:cs typeface="Lato"/>
              </a:rPr>
              <a:t>We need to understand the target beyond the GWs</a:t>
            </a:r>
            <a:endParaRPr lang="en-US" b="0" dirty="0">
              <a:latin typeface="Ubuntu" panose="020B0504030602030204" pitchFamily="34" charset="0"/>
            </a:endParaRPr>
          </a:p>
        </p:txBody>
      </p:sp>
      <p:sp>
        <p:nvSpPr>
          <p:cNvPr id="3" name="Content Placeholder 2">
            <a:extLst>
              <a:ext uri="{FF2B5EF4-FFF2-40B4-BE49-F238E27FC236}">
                <a16:creationId xmlns:a16="http://schemas.microsoft.com/office/drawing/2014/main" id="{0E188F95-C00E-41B5-86D7-A4119BEA8D0C}"/>
              </a:ext>
            </a:extLst>
          </p:cNvPr>
          <p:cNvSpPr>
            <a:spLocks noGrp="1"/>
          </p:cNvSpPr>
          <p:nvPr>
            <p:ph idx="1"/>
          </p:nvPr>
        </p:nvSpPr>
        <p:spPr>
          <a:xfrm>
            <a:off x="326166" y="1495870"/>
            <a:ext cx="6912769" cy="4767227"/>
          </a:xfrm>
        </p:spPr>
        <p:txBody>
          <a:bodyPr/>
          <a:lstStyle/>
          <a:p>
            <a:pPr marL="0" indent="0">
              <a:buNone/>
            </a:pPr>
            <a:r>
              <a:rPr lang="en-GB" sz="1600" b="1" dirty="0">
                <a:solidFill>
                  <a:schemeClr val="tx2"/>
                </a:solidFill>
                <a:latin typeface="Ubuntu" panose="020B0504030602030204" pitchFamily="34" charset="0"/>
              </a:rPr>
              <a:t>What is behind the tripling RE target (~11000 GW by 2030)?</a:t>
            </a:r>
          </a:p>
          <a:p>
            <a:pPr marL="542925" indent="0" defTabSz="542925">
              <a:buNone/>
            </a:pPr>
            <a:endParaRPr lang="en-GB" sz="1400" dirty="0">
              <a:solidFill>
                <a:srgbClr val="494A4D"/>
              </a:solidFill>
              <a:latin typeface="Ubuntu" panose="020B0504030602030204" pitchFamily="34" charset="0"/>
            </a:endParaRPr>
          </a:p>
          <a:p>
            <a:pPr marL="542925" indent="0" defTabSz="542925">
              <a:buNone/>
            </a:pPr>
            <a:r>
              <a:rPr lang="en-GB" sz="1400" dirty="0">
                <a:solidFill>
                  <a:srgbClr val="494A4D"/>
                </a:solidFill>
                <a:latin typeface="Ubuntu" panose="020B0504030602030204" pitchFamily="34" charset="0"/>
              </a:rPr>
              <a:t>This target is in line to achieving </a:t>
            </a:r>
            <a:r>
              <a:rPr lang="en-GB" sz="1400" b="1" dirty="0">
                <a:solidFill>
                  <a:srgbClr val="494A4D"/>
                </a:solidFill>
                <a:latin typeface="Ubuntu" panose="020B0504030602030204" pitchFamily="34" charset="0"/>
              </a:rPr>
              <a:t>net-zero emissions </a:t>
            </a:r>
            <a:r>
              <a:rPr lang="en-GB" sz="1400" dirty="0">
                <a:solidFill>
                  <a:srgbClr val="494A4D"/>
                </a:solidFill>
                <a:latin typeface="Ubuntu" panose="020B0504030602030204" pitchFamily="34" charset="0"/>
              </a:rPr>
              <a:t>in the energy sector by 2050 (i.e., phase out fossil fuels in the power sector)</a:t>
            </a:r>
            <a:endParaRPr lang="en-GB" sz="1400" b="1" dirty="0">
              <a:solidFill>
                <a:srgbClr val="494A4D"/>
              </a:solidFill>
              <a:latin typeface="Ubuntu" panose="020B0504030602030204" pitchFamily="34" charset="0"/>
            </a:endParaRPr>
          </a:p>
          <a:p>
            <a:pPr marL="542925" indent="0" defTabSz="542925"/>
            <a:endParaRPr lang="en-GB" sz="1400" b="1" dirty="0">
              <a:solidFill>
                <a:srgbClr val="494A4D"/>
              </a:solidFill>
              <a:latin typeface="Ubuntu" panose="020B0504030602030204" pitchFamily="34" charset="0"/>
            </a:endParaRPr>
          </a:p>
          <a:p>
            <a:pPr marL="542925" indent="0" defTabSz="542925">
              <a:buNone/>
            </a:pPr>
            <a:r>
              <a:rPr lang="en-GB" sz="1400" b="1" dirty="0">
                <a:solidFill>
                  <a:srgbClr val="494A4D"/>
                </a:solidFill>
                <a:latin typeface="Ubuntu" panose="020B0504030602030204" pitchFamily="34" charset="0"/>
              </a:rPr>
              <a:t>RE capacity additions need to accelerate</a:t>
            </a:r>
            <a:r>
              <a:rPr lang="en-GB" sz="1400" dirty="0">
                <a:solidFill>
                  <a:srgbClr val="494A4D"/>
                </a:solidFill>
                <a:latin typeface="Ubuntu" panose="020B0504030602030204" pitchFamily="34" charset="0"/>
              </a:rPr>
              <a:t>: ~1000 GW additional RE power capacity is needed annually to stay on a 1.5C pathway</a:t>
            </a:r>
          </a:p>
          <a:p>
            <a:pPr marL="542925" indent="0" defTabSz="542925">
              <a:buNone/>
            </a:pPr>
            <a:endParaRPr lang="en-GB" sz="1400" b="1" dirty="0">
              <a:solidFill>
                <a:srgbClr val="494A4D"/>
              </a:solidFill>
              <a:latin typeface="Ubuntu" panose="020B0504030602030204" pitchFamily="34" charset="0"/>
            </a:endParaRPr>
          </a:p>
          <a:p>
            <a:pPr marL="542925" indent="0" defTabSz="542925">
              <a:buNone/>
            </a:pPr>
            <a:r>
              <a:rPr lang="en-GB" sz="1400" b="1" dirty="0">
                <a:solidFill>
                  <a:srgbClr val="494A4D"/>
                </a:solidFill>
                <a:latin typeface="Ubuntu" panose="020B0504030602030204" pitchFamily="34" charset="0"/>
              </a:rPr>
              <a:t>Electrification of end-use sectors drive demand growth</a:t>
            </a:r>
            <a:r>
              <a:rPr lang="en-GB" sz="1400" dirty="0">
                <a:solidFill>
                  <a:srgbClr val="494A4D"/>
                </a:solidFill>
                <a:latin typeface="Ubuntu" panose="020B0504030602030204" pitchFamily="34" charset="0"/>
              </a:rPr>
              <a:t>: generation from renewables need to increase faster than demand growth</a:t>
            </a:r>
            <a:endParaRPr lang="en-GB" sz="1400" b="1" dirty="0">
              <a:solidFill>
                <a:srgbClr val="494A4D"/>
              </a:solidFill>
              <a:latin typeface="Ubuntu" panose="020B0504030602030204" pitchFamily="34" charset="0"/>
            </a:endParaRPr>
          </a:p>
          <a:p>
            <a:pPr marL="542925" indent="0" defTabSz="542925"/>
            <a:endParaRPr lang="en-GB" sz="1400" b="1" dirty="0">
              <a:solidFill>
                <a:srgbClr val="494A4D"/>
              </a:solidFill>
              <a:latin typeface="Ubuntu" panose="020B0504030602030204" pitchFamily="34" charset="0"/>
            </a:endParaRPr>
          </a:p>
          <a:p>
            <a:pPr marL="542925" indent="0" defTabSz="542925">
              <a:buNone/>
            </a:pPr>
            <a:r>
              <a:rPr lang="en-GB" sz="1400" b="1" dirty="0">
                <a:solidFill>
                  <a:srgbClr val="494A4D"/>
                </a:solidFill>
                <a:latin typeface="Ubuntu" panose="020B0504030602030204" pitchFamily="34" charset="0"/>
              </a:rPr>
              <a:t>Wind and solar </a:t>
            </a:r>
            <a:r>
              <a:rPr lang="en-GB" sz="1400" dirty="0">
                <a:solidFill>
                  <a:srgbClr val="494A4D"/>
                </a:solidFill>
                <a:latin typeface="Ubuntu" panose="020B0504030602030204" pitchFamily="34" charset="0"/>
              </a:rPr>
              <a:t>power are at key drivers of the tripling target</a:t>
            </a:r>
          </a:p>
          <a:p>
            <a:pPr marL="542925" indent="0" defTabSz="542925">
              <a:buNone/>
            </a:pPr>
            <a:endParaRPr lang="en-GB" sz="1400" b="1" dirty="0">
              <a:solidFill>
                <a:srgbClr val="494A4D"/>
              </a:solidFill>
              <a:latin typeface="Ubuntu" panose="020B0504030602030204" pitchFamily="34" charset="0"/>
            </a:endParaRPr>
          </a:p>
          <a:p>
            <a:pPr marL="542925" indent="0" defTabSz="542925">
              <a:buNone/>
            </a:pPr>
            <a:r>
              <a:rPr lang="en-GB" sz="1400" b="1" dirty="0">
                <a:solidFill>
                  <a:srgbClr val="494A4D"/>
                </a:solidFill>
                <a:latin typeface="Ubuntu" panose="020B0504030602030204" pitchFamily="34" charset="0"/>
              </a:rPr>
              <a:t>Speed and scale </a:t>
            </a:r>
            <a:r>
              <a:rPr lang="en-GB" sz="1400" dirty="0">
                <a:solidFill>
                  <a:srgbClr val="494A4D"/>
                </a:solidFill>
                <a:latin typeface="Ubuntu" panose="020B0504030602030204" pitchFamily="34" charset="0"/>
              </a:rPr>
              <a:t>of growth will determine the likelihood to achieve the goal</a:t>
            </a:r>
          </a:p>
        </p:txBody>
      </p:sp>
      <p:sp>
        <p:nvSpPr>
          <p:cNvPr id="5" name="Footer Placeholder 4">
            <a:extLst>
              <a:ext uri="{FF2B5EF4-FFF2-40B4-BE49-F238E27FC236}">
                <a16:creationId xmlns:a16="http://schemas.microsoft.com/office/drawing/2014/main" id="{4F766A7A-E71C-4039-9267-FF1F24AF143F}"/>
              </a:ext>
            </a:extLst>
          </p:cNvPr>
          <p:cNvSpPr>
            <a:spLocks noGrp="1"/>
          </p:cNvSpPr>
          <p:nvPr>
            <p:ph type="ftr" sz="quarter" idx="11"/>
          </p:nvPr>
        </p:nvSpPr>
        <p:spPr/>
        <p:txBody>
          <a:bodyPr/>
          <a:lstStyle/>
          <a:p>
            <a:pPr>
              <a:defRPr/>
            </a:pPr>
            <a:r>
              <a:rPr lang="en-US" dirty="0" err="1"/>
              <a:t>www.climateactiontracker.org</a:t>
            </a:r>
            <a:endParaRPr lang="en-US" dirty="0"/>
          </a:p>
        </p:txBody>
      </p:sp>
      <p:sp>
        <p:nvSpPr>
          <p:cNvPr id="7" name="TextBox 6">
            <a:extLst>
              <a:ext uri="{FF2B5EF4-FFF2-40B4-BE49-F238E27FC236}">
                <a16:creationId xmlns:a16="http://schemas.microsoft.com/office/drawing/2014/main" id="{C16A39CE-BCCC-A3BA-1C17-AD78C8DB34ED}"/>
              </a:ext>
            </a:extLst>
          </p:cNvPr>
          <p:cNvSpPr txBox="1"/>
          <p:nvPr/>
        </p:nvSpPr>
        <p:spPr>
          <a:xfrm>
            <a:off x="7536160" y="5533782"/>
            <a:ext cx="4501972" cy="415498"/>
          </a:xfrm>
          <a:prstGeom prst="rect">
            <a:avLst/>
          </a:prstGeom>
          <a:noFill/>
        </p:spPr>
        <p:txBody>
          <a:bodyPr wrap="square" rtlCol="0">
            <a:spAutoFit/>
          </a:bodyPr>
          <a:lstStyle/>
          <a:p>
            <a:r>
              <a:rPr lang="en-GB" sz="1050" dirty="0"/>
              <a:t>Source: IRENA, </a:t>
            </a:r>
            <a:r>
              <a:rPr lang="en-GB" sz="1050" dirty="0">
                <a:hlinkClick r:id="rId2"/>
              </a:rPr>
              <a:t>Tripling renewable power capacity and doubling energy </a:t>
            </a:r>
            <a:r>
              <a:rPr lang="en-GB" sz="1050" dirty="0" err="1">
                <a:hlinkClick r:id="rId2"/>
              </a:rPr>
              <a:t>efficiecny</a:t>
            </a:r>
            <a:r>
              <a:rPr lang="en-GB" sz="1050" dirty="0">
                <a:hlinkClick r:id="rId2"/>
              </a:rPr>
              <a:t> by 2030: Crucial steps toward 1.5C</a:t>
            </a:r>
            <a:endParaRPr lang="en-GB" sz="1050" dirty="0"/>
          </a:p>
        </p:txBody>
      </p:sp>
      <p:pic>
        <p:nvPicPr>
          <p:cNvPr id="12" name="Picture 11">
            <a:extLst>
              <a:ext uri="{FF2B5EF4-FFF2-40B4-BE49-F238E27FC236}">
                <a16:creationId xmlns:a16="http://schemas.microsoft.com/office/drawing/2014/main" id="{B06BF068-BB17-67D1-5936-E606AB3D8251}"/>
              </a:ext>
            </a:extLst>
          </p:cNvPr>
          <p:cNvPicPr>
            <a:picLocks noChangeAspect="1"/>
          </p:cNvPicPr>
          <p:nvPr/>
        </p:nvPicPr>
        <p:blipFill>
          <a:blip r:embed="rId3"/>
          <a:stretch>
            <a:fillRect/>
          </a:stretch>
        </p:blipFill>
        <p:spPr>
          <a:xfrm>
            <a:off x="7536160" y="1813806"/>
            <a:ext cx="4164920" cy="2300947"/>
          </a:xfrm>
          <a:prstGeom prst="rect">
            <a:avLst/>
          </a:prstGeom>
        </p:spPr>
      </p:pic>
      <p:pic>
        <p:nvPicPr>
          <p:cNvPr id="14" name="Picture 13">
            <a:extLst>
              <a:ext uri="{FF2B5EF4-FFF2-40B4-BE49-F238E27FC236}">
                <a16:creationId xmlns:a16="http://schemas.microsoft.com/office/drawing/2014/main" id="{F86AF3D9-9C9D-9257-4683-ADDC6D10B546}"/>
              </a:ext>
            </a:extLst>
          </p:cNvPr>
          <p:cNvPicPr>
            <a:picLocks noChangeAspect="1"/>
          </p:cNvPicPr>
          <p:nvPr/>
        </p:nvPicPr>
        <p:blipFill>
          <a:blip r:embed="rId4"/>
          <a:stretch>
            <a:fillRect/>
          </a:stretch>
        </p:blipFill>
        <p:spPr>
          <a:xfrm>
            <a:off x="7536160" y="4194726"/>
            <a:ext cx="4164921" cy="1259082"/>
          </a:xfrm>
          <a:prstGeom prst="rect">
            <a:avLst/>
          </a:prstGeom>
        </p:spPr>
      </p:pic>
      <p:sp>
        <p:nvSpPr>
          <p:cNvPr id="24" name="TextBox 23">
            <a:extLst>
              <a:ext uri="{FF2B5EF4-FFF2-40B4-BE49-F238E27FC236}">
                <a16:creationId xmlns:a16="http://schemas.microsoft.com/office/drawing/2014/main" id="{94F29AA0-8682-3844-1E0B-2987E5E5D9F4}"/>
              </a:ext>
            </a:extLst>
          </p:cNvPr>
          <p:cNvSpPr txBox="1"/>
          <p:nvPr/>
        </p:nvSpPr>
        <p:spPr>
          <a:xfrm>
            <a:off x="299045" y="1988840"/>
            <a:ext cx="566181" cy="400110"/>
          </a:xfrm>
          <a:prstGeom prst="rect">
            <a:avLst/>
          </a:prstGeom>
          <a:noFill/>
        </p:spPr>
        <p:txBody>
          <a:bodyPr wrap="none" rtlCol="0">
            <a:spAutoFit/>
          </a:bodyPr>
          <a:lstStyle/>
          <a:p>
            <a:r>
              <a:rPr lang="en-GB" sz="2000" b="1" dirty="0">
                <a:solidFill>
                  <a:schemeClr val="tx2"/>
                </a:solidFill>
                <a:latin typeface="Ubuntu" panose="020B0504030602030204" pitchFamily="34" charset="0"/>
              </a:rPr>
              <a:t>0%</a:t>
            </a:r>
          </a:p>
        </p:txBody>
      </p:sp>
      <p:sp>
        <p:nvSpPr>
          <p:cNvPr id="25" name="TextBox 24">
            <a:extLst>
              <a:ext uri="{FF2B5EF4-FFF2-40B4-BE49-F238E27FC236}">
                <a16:creationId xmlns:a16="http://schemas.microsoft.com/office/drawing/2014/main" id="{B029E78B-92AD-9642-3BFA-BB8ED2F30C8A}"/>
              </a:ext>
            </a:extLst>
          </p:cNvPr>
          <p:cNvSpPr txBox="1"/>
          <p:nvPr/>
        </p:nvSpPr>
        <p:spPr>
          <a:xfrm>
            <a:off x="363165" y="4697084"/>
            <a:ext cx="502061" cy="369332"/>
          </a:xfrm>
          <a:prstGeom prst="rect">
            <a:avLst/>
          </a:prstGeom>
          <a:noFill/>
        </p:spPr>
        <p:txBody>
          <a:bodyPr wrap="none" rtlCol="0">
            <a:spAutoFit/>
          </a:bodyPr>
          <a:lstStyle/>
          <a:p>
            <a:r>
              <a:rPr lang="en-GB" dirty="0"/>
              <a:t>⏳</a:t>
            </a:r>
          </a:p>
        </p:txBody>
      </p:sp>
      <p:sp>
        <p:nvSpPr>
          <p:cNvPr id="26" name="TextBox 25">
            <a:extLst>
              <a:ext uri="{FF2B5EF4-FFF2-40B4-BE49-F238E27FC236}">
                <a16:creationId xmlns:a16="http://schemas.microsoft.com/office/drawing/2014/main" id="{C7A23CFC-D1D3-BBB8-C9B0-1701E871FA46}"/>
              </a:ext>
            </a:extLst>
          </p:cNvPr>
          <p:cNvSpPr txBox="1"/>
          <p:nvPr/>
        </p:nvSpPr>
        <p:spPr>
          <a:xfrm>
            <a:off x="259418" y="4101255"/>
            <a:ext cx="420308" cy="230832"/>
          </a:xfrm>
          <a:prstGeom prst="rect">
            <a:avLst/>
          </a:prstGeom>
          <a:noFill/>
        </p:spPr>
        <p:txBody>
          <a:bodyPr wrap="square" rtlCol="0">
            <a:spAutoFit/>
          </a:bodyPr>
          <a:lstStyle/>
          <a:p>
            <a:r>
              <a:rPr lang="en-GB" sz="900" b="1" dirty="0">
                <a:solidFill>
                  <a:schemeClr val="tx2"/>
                </a:solidFill>
                <a:latin typeface="Ubuntu" panose="020B0504030602030204" pitchFamily="34" charset="0"/>
              </a:rPr>
              <a:t>76%</a:t>
            </a:r>
          </a:p>
        </p:txBody>
      </p:sp>
      <p:sp>
        <p:nvSpPr>
          <p:cNvPr id="27" name="TextBox 26">
            <a:extLst>
              <a:ext uri="{FF2B5EF4-FFF2-40B4-BE49-F238E27FC236}">
                <a16:creationId xmlns:a16="http://schemas.microsoft.com/office/drawing/2014/main" id="{59EC35FA-28E7-BF33-B6BE-C90FA09CAB80}"/>
              </a:ext>
            </a:extLst>
          </p:cNvPr>
          <p:cNvSpPr txBox="1"/>
          <p:nvPr/>
        </p:nvSpPr>
        <p:spPr>
          <a:xfrm>
            <a:off x="269388" y="3531182"/>
            <a:ext cx="625492" cy="338554"/>
          </a:xfrm>
          <a:prstGeom prst="rect">
            <a:avLst/>
          </a:prstGeom>
          <a:noFill/>
        </p:spPr>
        <p:txBody>
          <a:bodyPr wrap="none" rtlCol="0">
            <a:spAutoFit/>
          </a:bodyPr>
          <a:lstStyle/>
          <a:p>
            <a:r>
              <a:rPr lang="en-GB" sz="1600" b="1" dirty="0">
                <a:solidFill>
                  <a:schemeClr val="tx2"/>
                </a:solidFill>
                <a:latin typeface="Ubuntu" panose="020B0504030602030204" pitchFamily="34" charset="0"/>
              </a:rPr>
              <a:t>TWh</a:t>
            </a:r>
          </a:p>
        </p:txBody>
      </p:sp>
      <p:sp>
        <p:nvSpPr>
          <p:cNvPr id="28" name="TextBox 27">
            <a:extLst>
              <a:ext uri="{FF2B5EF4-FFF2-40B4-BE49-F238E27FC236}">
                <a16:creationId xmlns:a16="http://schemas.microsoft.com/office/drawing/2014/main" id="{E3E3AAA9-9C3D-C144-D50E-106E9DAB5875}"/>
              </a:ext>
            </a:extLst>
          </p:cNvPr>
          <p:cNvSpPr txBox="1"/>
          <p:nvPr/>
        </p:nvSpPr>
        <p:spPr>
          <a:xfrm>
            <a:off x="262175" y="2738289"/>
            <a:ext cx="639919" cy="338554"/>
          </a:xfrm>
          <a:prstGeom prst="rect">
            <a:avLst/>
          </a:prstGeom>
          <a:noFill/>
        </p:spPr>
        <p:txBody>
          <a:bodyPr wrap="none" rtlCol="0">
            <a:spAutoFit/>
          </a:bodyPr>
          <a:lstStyle/>
          <a:p>
            <a:r>
              <a:rPr lang="en-GB" sz="1600" b="1" dirty="0">
                <a:solidFill>
                  <a:schemeClr val="tx2"/>
                </a:solidFill>
                <a:latin typeface="Ubuntu" panose="020B0504030602030204" pitchFamily="34" charset="0"/>
              </a:rPr>
              <a:t>+GW</a:t>
            </a:r>
          </a:p>
        </p:txBody>
      </p:sp>
      <p:pic>
        <p:nvPicPr>
          <p:cNvPr id="36" name="Picture 35">
            <a:extLst>
              <a:ext uri="{FF2B5EF4-FFF2-40B4-BE49-F238E27FC236}">
                <a16:creationId xmlns:a16="http://schemas.microsoft.com/office/drawing/2014/main" id="{B25D5406-C3FF-1655-6BA9-01999C46C474}"/>
              </a:ext>
            </a:extLst>
          </p:cNvPr>
          <p:cNvPicPr>
            <a:picLocks noChangeAspect="1"/>
          </p:cNvPicPr>
          <p:nvPr/>
        </p:nvPicPr>
        <p:blipFill>
          <a:blip r:embed="rId5"/>
          <a:stretch>
            <a:fillRect/>
          </a:stretch>
        </p:blipFill>
        <p:spPr>
          <a:xfrm>
            <a:off x="409967" y="4132032"/>
            <a:ext cx="423647" cy="400111"/>
          </a:xfrm>
          <a:prstGeom prst="rect">
            <a:avLst/>
          </a:prstGeom>
        </p:spPr>
      </p:pic>
    </p:spTree>
    <p:extLst>
      <p:ext uri="{BB962C8B-B14F-4D97-AF65-F5344CB8AC3E}">
        <p14:creationId xmlns:p14="http://schemas.microsoft.com/office/powerpoint/2010/main" val="3179832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14851-22BD-C8E2-2FB8-550D225B0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37D82-0428-797C-8859-FA05AA51B274}"/>
              </a:ext>
            </a:extLst>
          </p:cNvPr>
          <p:cNvSpPr>
            <a:spLocks noGrp="1"/>
          </p:cNvSpPr>
          <p:nvPr>
            <p:ph type="title"/>
          </p:nvPr>
        </p:nvSpPr>
        <p:spPr>
          <a:xfrm>
            <a:off x="335360" y="188640"/>
            <a:ext cx="10441159" cy="608013"/>
          </a:xfrm>
        </p:spPr>
        <p:txBody>
          <a:bodyPr/>
          <a:lstStyle/>
          <a:p>
            <a:r>
              <a:rPr lang="en-GB" dirty="0">
                <a:latin typeface="Ubuntu" panose="020B0504030602030204" pitchFamily="34" charset="0"/>
                <a:ea typeface="Lato"/>
                <a:cs typeface="Lato"/>
              </a:rPr>
              <a:t>Renewables are expanding…</a:t>
            </a:r>
            <a:endParaRPr lang="en-US" b="0" dirty="0">
              <a:latin typeface="Ubuntu" panose="020B0504030602030204" pitchFamily="34" charset="0"/>
            </a:endParaRPr>
          </a:p>
        </p:txBody>
      </p:sp>
      <p:sp>
        <p:nvSpPr>
          <p:cNvPr id="3" name="Content Placeholder 2">
            <a:extLst>
              <a:ext uri="{FF2B5EF4-FFF2-40B4-BE49-F238E27FC236}">
                <a16:creationId xmlns:a16="http://schemas.microsoft.com/office/drawing/2014/main" id="{39313020-B270-1E3E-0472-B9B516E66A4B}"/>
              </a:ext>
            </a:extLst>
          </p:cNvPr>
          <p:cNvSpPr>
            <a:spLocks noGrp="1"/>
          </p:cNvSpPr>
          <p:nvPr>
            <p:ph idx="1"/>
          </p:nvPr>
        </p:nvSpPr>
        <p:spPr>
          <a:xfrm>
            <a:off x="369334" y="1623894"/>
            <a:ext cx="6130516" cy="2376264"/>
          </a:xfrm>
        </p:spPr>
        <p:txBody>
          <a:bodyPr/>
          <a:lstStyle/>
          <a:p>
            <a:pPr marL="0" indent="0">
              <a:buNone/>
            </a:pPr>
            <a:endParaRPr lang="en-US" altLang="en-US" sz="1400" b="1" dirty="0">
              <a:solidFill>
                <a:schemeClr val="tx2"/>
              </a:solidFill>
              <a:latin typeface="Ubuntu" panose="020B0504030602030204" pitchFamily="34" charset="0"/>
            </a:endParaRPr>
          </a:p>
          <a:p>
            <a:pPr marL="0" indent="0">
              <a:buNone/>
            </a:pPr>
            <a:r>
              <a:rPr lang="en-US" altLang="en-US" sz="1600" b="1" dirty="0">
                <a:solidFill>
                  <a:schemeClr val="tx2"/>
                </a:solidFill>
                <a:latin typeface="Ubuntu" panose="020B0504030602030204" pitchFamily="34" charset="0"/>
              </a:rPr>
              <a:t>Global growth of renewable energy increased in pace over the last decade</a:t>
            </a:r>
          </a:p>
          <a:p>
            <a:pPr marL="0" indent="0">
              <a:buNone/>
            </a:pPr>
            <a:endParaRPr lang="en-GB" sz="1400" dirty="0">
              <a:solidFill>
                <a:schemeClr val="tx2"/>
              </a:solidFill>
              <a:latin typeface="Ubuntu" panose="020B0504030602030204" pitchFamily="34" charset="0"/>
            </a:endParaRPr>
          </a:p>
          <a:p>
            <a:r>
              <a:rPr lang="en-GB" sz="1400" dirty="0">
                <a:solidFill>
                  <a:srgbClr val="494A4D"/>
                </a:solidFill>
                <a:latin typeface="Ubuntu" panose="020B0504030602030204" pitchFamily="34" charset="0"/>
              </a:rPr>
              <a:t>Renewable power installations have grown exponentially in the last decade driven by technology developments and cost competitiveness</a:t>
            </a:r>
          </a:p>
          <a:p>
            <a:endParaRPr lang="en-GB" sz="1400" dirty="0">
              <a:solidFill>
                <a:srgbClr val="494A4D"/>
              </a:solidFill>
              <a:latin typeface="Ubuntu" panose="020B0504030602030204" pitchFamily="34" charset="0"/>
            </a:endParaRPr>
          </a:p>
          <a:p>
            <a:r>
              <a:rPr lang="en-GB" sz="1400" dirty="0">
                <a:solidFill>
                  <a:srgbClr val="494A4D"/>
                </a:solidFill>
                <a:latin typeface="Ubuntu" panose="020B0504030602030204" pitchFamily="34" charset="0"/>
              </a:rPr>
              <a:t>Wind and solar are the main technologies being installed, above fossil fuels </a:t>
            </a:r>
          </a:p>
          <a:p>
            <a:endParaRPr lang="en-GB" sz="1400" dirty="0"/>
          </a:p>
          <a:p>
            <a:r>
              <a:rPr lang="en-GB" sz="1400" dirty="0"/>
              <a:t>Share of renewables continue to grow year-by-year – led mainly by wind and solar</a:t>
            </a:r>
          </a:p>
        </p:txBody>
      </p:sp>
      <p:sp>
        <p:nvSpPr>
          <p:cNvPr id="5" name="Footer Placeholder 4">
            <a:extLst>
              <a:ext uri="{FF2B5EF4-FFF2-40B4-BE49-F238E27FC236}">
                <a16:creationId xmlns:a16="http://schemas.microsoft.com/office/drawing/2014/main" id="{8B8CC64B-9579-ABD2-EF96-7A11DF0D2B87}"/>
              </a:ext>
            </a:extLst>
          </p:cNvPr>
          <p:cNvSpPr>
            <a:spLocks noGrp="1"/>
          </p:cNvSpPr>
          <p:nvPr>
            <p:ph type="ftr" sz="quarter" idx="11"/>
          </p:nvPr>
        </p:nvSpPr>
        <p:spPr/>
        <p:txBody>
          <a:bodyPr/>
          <a:lstStyle/>
          <a:p>
            <a:pPr>
              <a:defRPr/>
            </a:pPr>
            <a:r>
              <a:rPr lang="en-US" dirty="0" err="1"/>
              <a:t>www.climateactiontracker.org</a:t>
            </a:r>
            <a:endParaRPr lang="en-US" dirty="0"/>
          </a:p>
        </p:txBody>
      </p:sp>
      <p:sp>
        <p:nvSpPr>
          <p:cNvPr id="20" name="TextBox 19">
            <a:extLst>
              <a:ext uri="{FF2B5EF4-FFF2-40B4-BE49-F238E27FC236}">
                <a16:creationId xmlns:a16="http://schemas.microsoft.com/office/drawing/2014/main" id="{5B80C972-A178-41E0-2052-5AF358F63BEF}"/>
              </a:ext>
            </a:extLst>
          </p:cNvPr>
          <p:cNvSpPr txBox="1"/>
          <p:nvPr/>
        </p:nvSpPr>
        <p:spPr>
          <a:xfrm>
            <a:off x="7480364" y="5507140"/>
            <a:ext cx="3791744" cy="253916"/>
          </a:xfrm>
          <a:prstGeom prst="rect">
            <a:avLst/>
          </a:prstGeom>
          <a:noFill/>
        </p:spPr>
        <p:txBody>
          <a:bodyPr wrap="square" rtlCol="0">
            <a:spAutoFit/>
          </a:bodyPr>
          <a:lstStyle/>
          <a:p>
            <a:r>
              <a:rPr lang="en-GB" sz="1050" dirty="0"/>
              <a:t>Source: IRENA, </a:t>
            </a:r>
            <a:r>
              <a:rPr lang="en-GB" sz="1050" dirty="0">
                <a:hlinkClick r:id="rId3"/>
              </a:rPr>
              <a:t>Renewable Energy Capacity Statistics 2024</a:t>
            </a:r>
            <a:endParaRPr lang="en-GB" sz="1050" dirty="0"/>
          </a:p>
        </p:txBody>
      </p:sp>
      <p:pic>
        <p:nvPicPr>
          <p:cNvPr id="27" name="Picture 26" descr="A graph of a solar capacity&#10;&#10;AI-generated content may be incorrect.">
            <a:extLst>
              <a:ext uri="{FF2B5EF4-FFF2-40B4-BE49-F238E27FC236}">
                <a16:creationId xmlns:a16="http://schemas.microsoft.com/office/drawing/2014/main" id="{BAD3633F-DEC2-44AF-DC53-BFC1062FF904}"/>
              </a:ext>
            </a:extLst>
          </p:cNvPr>
          <p:cNvPicPr>
            <a:picLocks noChangeAspect="1"/>
          </p:cNvPicPr>
          <p:nvPr/>
        </p:nvPicPr>
        <p:blipFill>
          <a:blip r:embed="rId4"/>
          <a:stretch>
            <a:fillRect/>
          </a:stretch>
        </p:blipFill>
        <p:spPr>
          <a:xfrm>
            <a:off x="6903147" y="1916832"/>
            <a:ext cx="4919519" cy="3586488"/>
          </a:xfrm>
          <a:prstGeom prst="rect">
            <a:avLst/>
          </a:prstGeom>
        </p:spPr>
      </p:pic>
      <p:sp>
        <p:nvSpPr>
          <p:cNvPr id="28" name="Arc 27">
            <a:extLst>
              <a:ext uri="{FF2B5EF4-FFF2-40B4-BE49-F238E27FC236}">
                <a16:creationId xmlns:a16="http://schemas.microsoft.com/office/drawing/2014/main" id="{F25CB84C-312B-0A2C-D3FF-C385A1D8CEF2}"/>
              </a:ext>
            </a:extLst>
          </p:cNvPr>
          <p:cNvSpPr/>
          <p:nvPr/>
        </p:nvSpPr>
        <p:spPr>
          <a:xfrm rot="689792" flipV="1">
            <a:off x="4574069" y="475353"/>
            <a:ext cx="6805679" cy="4145907"/>
          </a:xfrm>
          <a:prstGeom prst="arc">
            <a:avLst>
              <a:gd name="adj1" fmla="val 17929051"/>
              <a:gd name="adj2" fmla="val 243844"/>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DE" dirty="0"/>
          </a:p>
        </p:txBody>
      </p:sp>
      <p:sp>
        <p:nvSpPr>
          <p:cNvPr id="29" name="TextBox 28">
            <a:extLst>
              <a:ext uri="{FF2B5EF4-FFF2-40B4-BE49-F238E27FC236}">
                <a16:creationId xmlns:a16="http://schemas.microsoft.com/office/drawing/2014/main" id="{FB513112-7033-B960-B3D5-DAFEB35FE1D1}"/>
              </a:ext>
            </a:extLst>
          </p:cNvPr>
          <p:cNvSpPr txBox="1"/>
          <p:nvPr/>
        </p:nvSpPr>
        <p:spPr>
          <a:xfrm>
            <a:off x="10958570" y="2396528"/>
            <a:ext cx="864096" cy="415498"/>
          </a:xfrm>
          <a:prstGeom prst="rect">
            <a:avLst/>
          </a:prstGeom>
          <a:noFill/>
        </p:spPr>
        <p:txBody>
          <a:bodyPr wrap="square" rtlCol="0">
            <a:spAutoFit/>
          </a:bodyPr>
          <a:lstStyle/>
          <a:p>
            <a:pPr algn="ctr"/>
            <a:r>
              <a:rPr lang="en-GB" sz="1050" b="1" dirty="0">
                <a:solidFill>
                  <a:schemeClr val="tx2"/>
                </a:solidFill>
              </a:rPr>
              <a:t>~1000 GW needed</a:t>
            </a:r>
          </a:p>
        </p:txBody>
      </p:sp>
    </p:spTree>
    <p:extLst>
      <p:ext uri="{BB962C8B-B14F-4D97-AF65-F5344CB8AC3E}">
        <p14:creationId xmlns:p14="http://schemas.microsoft.com/office/powerpoint/2010/main" val="1991699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44C80-77DD-6ECC-EE71-A3B02758E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C56089-7605-5492-8E97-15FC5EDA471C}"/>
              </a:ext>
            </a:extLst>
          </p:cNvPr>
          <p:cNvSpPr>
            <a:spLocks noGrp="1"/>
          </p:cNvSpPr>
          <p:nvPr>
            <p:ph type="title"/>
          </p:nvPr>
        </p:nvSpPr>
        <p:spPr>
          <a:xfrm>
            <a:off x="335360" y="188640"/>
            <a:ext cx="10441159" cy="608013"/>
          </a:xfrm>
        </p:spPr>
        <p:txBody>
          <a:bodyPr/>
          <a:lstStyle/>
          <a:p>
            <a:r>
              <a:rPr lang="en-GB" dirty="0">
                <a:latin typeface="Ubuntu" panose="020B0504030602030204" pitchFamily="34" charset="0"/>
                <a:ea typeface="Lato"/>
                <a:cs typeface="Lato"/>
              </a:rPr>
              <a:t>… but we are still far from where we need to be by 2030</a:t>
            </a:r>
            <a:endParaRPr lang="en-US" b="0" dirty="0">
              <a:latin typeface="Ubuntu" panose="020B0504030602030204" pitchFamily="34" charset="0"/>
            </a:endParaRPr>
          </a:p>
        </p:txBody>
      </p:sp>
      <p:sp>
        <p:nvSpPr>
          <p:cNvPr id="5" name="Footer Placeholder 4">
            <a:extLst>
              <a:ext uri="{FF2B5EF4-FFF2-40B4-BE49-F238E27FC236}">
                <a16:creationId xmlns:a16="http://schemas.microsoft.com/office/drawing/2014/main" id="{DA13BC3E-3408-406F-94EA-354093970781}"/>
              </a:ext>
            </a:extLst>
          </p:cNvPr>
          <p:cNvSpPr>
            <a:spLocks noGrp="1"/>
          </p:cNvSpPr>
          <p:nvPr>
            <p:ph type="ftr" sz="quarter" idx="11"/>
          </p:nvPr>
        </p:nvSpPr>
        <p:spPr/>
        <p:txBody>
          <a:bodyPr/>
          <a:lstStyle/>
          <a:p>
            <a:pPr>
              <a:defRPr/>
            </a:pPr>
            <a:r>
              <a:rPr lang="en-US" dirty="0" err="1"/>
              <a:t>www.climateactiontracker.org</a:t>
            </a:r>
            <a:endParaRPr lang="en-US" dirty="0"/>
          </a:p>
        </p:txBody>
      </p:sp>
      <p:sp>
        <p:nvSpPr>
          <p:cNvPr id="20" name="TextBox 19">
            <a:extLst>
              <a:ext uri="{FF2B5EF4-FFF2-40B4-BE49-F238E27FC236}">
                <a16:creationId xmlns:a16="http://schemas.microsoft.com/office/drawing/2014/main" id="{0B046893-C6DD-3750-4235-A2626641DDB4}"/>
              </a:ext>
            </a:extLst>
          </p:cNvPr>
          <p:cNvSpPr txBox="1"/>
          <p:nvPr/>
        </p:nvSpPr>
        <p:spPr>
          <a:xfrm>
            <a:off x="96115" y="6514735"/>
            <a:ext cx="3791744" cy="253916"/>
          </a:xfrm>
          <a:prstGeom prst="rect">
            <a:avLst/>
          </a:prstGeom>
          <a:noFill/>
        </p:spPr>
        <p:txBody>
          <a:bodyPr wrap="square" rtlCol="0">
            <a:spAutoFit/>
          </a:bodyPr>
          <a:lstStyle/>
          <a:p>
            <a:r>
              <a:rPr lang="en-GB" sz="1050" dirty="0"/>
              <a:t>Source: IRENA, </a:t>
            </a:r>
            <a:r>
              <a:rPr lang="en-GB" sz="1050" dirty="0">
                <a:hlinkClick r:id="rId3"/>
              </a:rPr>
              <a:t>Renewable Energy Capacity Statistics 2024</a:t>
            </a:r>
            <a:endParaRPr lang="en-GB" sz="1050" dirty="0"/>
          </a:p>
        </p:txBody>
      </p:sp>
      <p:sp>
        <p:nvSpPr>
          <p:cNvPr id="25" name="Content Placeholder 2">
            <a:extLst>
              <a:ext uri="{FF2B5EF4-FFF2-40B4-BE49-F238E27FC236}">
                <a16:creationId xmlns:a16="http://schemas.microsoft.com/office/drawing/2014/main" id="{79F8A551-7A3C-313D-EED9-D93AB3BA317F}"/>
              </a:ext>
            </a:extLst>
          </p:cNvPr>
          <p:cNvSpPr txBox="1">
            <a:spLocks/>
          </p:cNvSpPr>
          <p:nvPr/>
        </p:nvSpPr>
        <p:spPr bwMode="auto">
          <a:xfrm>
            <a:off x="356810" y="1252699"/>
            <a:ext cx="9577064" cy="2413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2000" kern="1200">
                <a:solidFill>
                  <a:schemeClr val="tx1">
                    <a:lumMod val="75000"/>
                    <a:lumOff val="25000"/>
                  </a:schemeClr>
                </a:solidFill>
                <a:latin typeface="Ubuntu"/>
                <a:ea typeface="ＭＳ Ｐゴシック" charset="0"/>
                <a:cs typeface="Ubuntu"/>
              </a:defRPr>
            </a:lvl1pPr>
            <a:lvl2pPr marL="742950" indent="-285750" algn="l" defTabSz="457200" rtl="0" eaLnBrk="1" fontAlgn="base" hangingPunct="1">
              <a:spcBef>
                <a:spcPct val="20000"/>
              </a:spcBef>
              <a:spcAft>
                <a:spcPct val="0"/>
              </a:spcAft>
              <a:buFont typeface="Arial" pitchFamily="34" charset="0"/>
              <a:buChar char="–"/>
              <a:defRPr kern="1200">
                <a:solidFill>
                  <a:schemeClr val="tx1">
                    <a:lumMod val="75000"/>
                    <a:lumOff val="25000"/>
                  </a:schemeClr>
                </a:solidFill>
                <a:latin typeface="Ubuntu"/>
                <a:ea typeface="ＭＳ Ｐゴシック" charset="0"/>
                <a:cs typeface="Ubuntu"/>
              </a:defRPr>
            </a:lvl2pPr>
            <a:lvl3pPr marL="1143000" indent="-228600" algn="l" defTabSz="457200" rtl="0" eaLnBrk="1" fontAlgn="base" hangingPunct="1">
              <a:spcBef>
                <a:spcPct val="20000"/>
              </a:spcBef>
              <a:spcAft>
                <a:spcPct val="0"/>
              </a:spcAft>
              <a:buFont typeface="Arial" pitchFamily="34" charset="0"/>
              <a:buChar char="•"/>
              <a:defRPr sz="1600" kern="1200">
                <a:solidFill>
                  <a:schemeClr val="tx1">
                    <a:lumMod val="75000"/>
                    <a:lumOff val="25000"/>
                  </a:schemeClr>
                </a:solidFill>
                <a:latin typeface="Ubuntu"/>
                <a:ea typeface="ＭＳ Ｐゴシック" charset="0"/>
                <a:cs typeface="Ubuntu"/>
              </a:defRPr>
            </a:lvl3pPr>
            <a:lvl4pPr marL="1600200" indent="-228600" algn="l" defTabSz="457200" rtl="0" eaLnBrk="1" fontAlgn="base" hangingPunct="1">
              <a:spcBef>
                <a:spcPct val="20000"/>
              </a:spcBef>
              <a:spcAft>
                <a:spcPct val="0"/>
              </a:spcAft>
              <a:buFont typeface="Arial" pitchFamily="34" charset="0"/>
              <a:buChar char="–"/>
              <a:defRPr sz="1400" kern="1200">
                <a:solidFill>
                  <a:schemeClr val="tx1">
                    <a:lumMod val="75000"/>
                    <a:lumOff val="25000"/>
                  </a:schemeClr>
                </a:solidFill>
                <a:latin typeface="Ubuntu"/>
                <a:ea typeface="ＭＳ Ｐゴシック" charset="0"/>
                <a:cs typeface="Ubuntu"/>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404040"/>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en-GB" altLang="en-US" sz="1600" b="1" dirty="0">
                <a:solidFill>
                  <a:schemeClr val="tx2"/>
                </a:solidFill>
                <a:latin typeface="Ubuntu" panose="020B0504030602030204" pitchFamily="34" charset="0"/>
              </a:rPr>
              <a:t>More is needed and more evenly distributed across regions</a:t>
            </a:r>
            <a:endParaRPr lang="en-GB" sz="1600" dirty="0">
              <a:solidFill>
                <a:srgbClr val="494A4D"/>
              </a:solidFill>
              <a:latin typeface="Ubuntu" panose="020B0504030602030204" pitchFamily="34" charset="0"/>
            </a:endParaRPr>
          </a:p>
          <a:p>
            <a:endParaRPr lang="en-GB" sz="1400" dirty="0">
              <a:solidFill>
                <a:srgbClr val="494A4D"/>
              </a:solidFill>
              <a:latin typeface="Ubuntu" panose="020B0504030602030204" pitchFamily="34" charset="0"/>
            </a:endParaRPr>
          </a:p>
          <a:p>
            <a:pPr>
              <a:lnSpc>
                <a:spcPct val="200000"/>
              </a:lnSpc>
            </a:pPr>
            <a:r>
              <a:rPr lang="en-GB" sz="1400" dirty="0">
                <a:solidFill>
                  <a:srgbClr val="494A4D"/>
                </a:solidFill>
                <a:latin typeface="Ubuntu" panose="020B0504030602030204" pitchFamily="34" charset="0"/>
              </a:rPr>
              <a:t>Shares of renewables in power generation mix remain substantially low (~30% in 2023)</a:t>
            </a:r>
          </a:p>
          <a:p>
            <a:pPr>
              <a:lnSpc>
                <a:spcPct val="200000"/>
              </a:lnSpc>
            </a:pPr>
            <a:r>
              <a:rPr lang="en-GB" sz="1400" dirty="0">
                <a:solidFill>
                  <a:srgbClr val="494A4D"/>
                </a:solidFill>
                <a:latin typeface="Ubuntu" panose="020B0504030602030204" pitchFamily="34" charset="0"/>
              </a:rPr>
              <a:t>Annual renewable capacity additions need to at least double until 2030, compared to 2023 levels</a:t>
            </a:r>
          </a:p>
          <a:p>
            <a:pPr>
              <a:lnSpc>
                <a:spcPct val="200000"/>
              </a:lnSpc>
            </a:pPr>
            <a:r>
              <a:rPr lang="en-GB" sz="1400" dirty="0">
                <a:solidFill>
                  <a:srgbClr val="494A4D"/>
                </a:solidFill>
                <a:latin typeface="Ubuntu" panose="020B0504030602030204" pitchFamily="34" charset="0"/>
              </a:rPr>
              <a:t>Renewable massive deployment has been largely concentrated in China</a:t>
            </a:r>
            <a:r>
              <a:rPr lang="en-US" sz="1400" dirty="0">
                <a:solidFill>
                  <a:srgbClr val="494A4D"/>
                </a:solidFill>
                <a:latin typeface="Ubuntu" panose="020B0504030602030204" pitchFamily="34" charset="0"/>
              </a:rPr>
              <a:t>, and to lesser extent in Europe and US</a:t>
            </a:r>
          </a:p>
          <a:p>
            <a:pPr>
              <a:lnSpc>
                <a:spcPct val="200000"/>
              </a:lnSpc>
            </a:pPr>
            <a:r>
              <a:rPr lang="en-US" sz="1400" b="1" dirty="0">
                <a:solidFill>
                  <a:srgbClr val="494A4D"/>
                </a:solidFill>
                <a:latin typeface="Ubuntu" panose="020B0504030602030204" pitchFamily="34" charset="0"/>
              </a:rPr>
              <a:t>More evidence is needed to break down the global renewable tripling target to national circumstances</a:t>
            </a:r>
          </a:p>
          <a:p>
            <a:endParaRPr lang="en-GB" sz="1400" dirty="0">
              <a:solidFill>
                <a:srgbClr val="494A4D"/>
              </a:solidFill>
              <a:latin typeface="Ubuntu" panose="020B0504030602030204" pitchFamily="34" charset="0"/>
            </a:endParaRPr>
          </a:p>
        </p:txBody>
      </p:sp>
      <p:pic>
        <p:nvPicPr>
          <p:cNvPr id="7" name="Picture 6">
            <a:extLst>
              <a:ext uri="{FF2B5EF4-FFF2-40B4-BE49-F238E27FC236}">
                <a16:creationId xmlns:a16="http://schemas.microsoft.com/office/drawing/2014/main" id="{CCE84941-1C54-7BAE-EAC3-1D4076BA4F7D}"/>
              </a:ext>
            </a:extLst>
          </p:cNvPr>
          <p:cNvPicPr>
            <a:picLocks noChangeAspect="1"/>
          </p:cNvPicPr>
          <p:nvPr/>
        </p:nvPicPr>
        <p:blipFill>
          <a:blip r:embed="rId4"/>
          <a:stretch>
            <a:fillRect/>
          </a:stretch>
        </p:blipFill>
        <p:spPr>
          <a:xfrm>
            <a:off x="3051" y="3920204"/>
            <a:ext cx="12192000" cy="2594531"/>
          </a:xfrm>
          <a:prstGeom prst="rect">
            <a:avLst/>
          </a:prstGeom>
        </p:spPr>
      </p:pic>
    </p:spTree>
    <p:extLst>
      <p:ext uri="{BB962C8B-B14F-4D97-AF65-F5344CB8AC3E}">
        <p14:creationId xmlns:p14="http://schemas.microsoft.com/office/powerpoint/2010/main" val="755411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9B5C8-3F79-7ED5-5BB1-9ED3123DA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C3D147-A5F0-5132-98D2-F5AEA0535CF4}"/>
              </a:ext>
            </a:extLst>
          </p:cNvPr>
          <p:cNvSpPr>
            <a:spLocks noGrp="1"/>
          </p:cNvSpPr>
          <p:nvPr>
            <p:ph type="title"/>
          </p:nvPr>
        </p:nvSpPr>
        <p:spPr>
          <a:xfrm>
            <a:off x="335360" y="188640"/>
            <a:ext cx="10441159" cy="608013"/>
          </a:xfrm>
        </p:spPr>
        <p:txBody>
          <a:bodyPr/>
          <a:lstStyle/>
          <a:p>
            <a:r>
              <a:rPr lang="en-GB" dirty="0">
                <a:latin typeface="Ubuntu" panose="020B0504030602030204" pitchFamily="34" charset="0"/>
                <a:ea typeface="Lato"/>
                <a:cs typeface="Lato"/>
              </a:rPr>
              <a:t>We need to translate the global tripling goal down to national level</a:t>
            </a:r>
            <a:endParaRPr lang="en-US" b="0" dirty="0">
              <a:latin typeface="Ubuntu" panose="020B0504030602030204" pitchFamily="34" charset="0"/>
            </a:endParaRPr>
          </a:p>
        </p:txBody>
      </p:sp>
      <p:sp>
        <p:nvSpPr>
          <p:cNvPr id="3" name="Content Placeholder 2">
            <a:extLst>
              <a:ext uri="{FF2B5EF4-FFF2-40B4-BE49-F238E27FC236}">
                <a16:creationId xmlns:a16="http://schemas.microsoft.com/office/drawing/2014/main" id="{7921C5C1-C955-116C-8683-24151A49E943}"/>
              </a:ext>
            </a:extLst>
          </p:cNvPr>
          <p:cNvSpPr>
            <a:spLocks noGrp="1"/>
          </p:cNvSpPr>
          <p:nvPr>
            <p:ph idx="1"/>
          </p:nvPr>
        </p:nvSpPr>
        <p:spPr>
          <a:xfrm>
            <a:off x="494669" y="1208581"/>
            <a:ext cx="6773664" cy="3015567"/>
          </a:xfrm>
        </p:spPr>
        <p:txBody>
          <a:bodyPr/>
          <a:lstStyle/>
          <a:p>
            <a:pPr marL="0" indent="0">
              <a:buNone/>
            </a:pPr>
            <a:endParaRPr lang="en-GB" sz="1400" b="1" dirty="0">
              <a:solidFill>
                <a:srgbClr val="494A4D"/>
              </a:solidFill>
              <a:latin typeface="Ubuntu" panose="020B0504030602030204" pitchFamily="34" charset="0"/>
            </a:endParaRPr>
          </a:p>
          <a:p>
            <a:pPr marL="0" indent="0">
              <a:buNone/>
            </a:pPr>
            <a:r>
              <a:rPr lang="en-GB" sz="1600" b="1" dirty="0">
                <a:solidFill>
                  <a:schemeClr val="tx2"/>
                </a:solidFill>
                <a:latin typeface="Ubuntu" panose="020B0504030602030204" pitchFamily="34" charset="0"/>
              </a:rPr>
              <a:t>We need country-level directional indicators</a:t>
            </a:r>
          </a:p>
          <a:p>
            <a:pPr marL="0" indent="0">
              <a:buNone/>
            </a:pPr>
            <a:endParaRPr lang="en-GB" sz="1600" dirty="0">
              <a:solidFill>
                <a:srgbClr val="494A4D"/>
              </a:solidFill>
              <a:latin typeface="Ubuntu" panose="020B0504030602030204" pitchFamily="34" charset="0"/>
            </a:endParaRPr>
          </a:p>
          <a:p>
            <a:pPr>
              <a:spcAft>
                <a:spcPts val="600"/>
              </a:spcAft>
            </a:pPr>
            <a:r>
              <a:rPr lang="en-GB" sz="1400" dirty="0">
                <a:solidFill>
                  <a:srgbClr val="494A4D"/>
                </a:solidFill>
                <a:latin typeface="Ubuntu" panose="020B0504030602030204" pitchFamily="34" charset="0"/>
              </a:rPr>
              <a:t>Action and implementation is ultimately done at national level</a:t>
            </a:r>
          </a:p>
          <a:p>
            <a:pPr>
              <a:spcAft>
                <a:spcPts val="600"/>
              </a:spcAft>
            </a:pPr>
            <a:r>
              <a:rPr lang="en-GB" sz="1400" dirty="0">
                <a:solidFill>
                  <a:srgbClr val="494A4D"/>
                </a:solidFill>
                <a:latin typeface="Ubuntu" panose="020B0504030602030204" pitchFamily="34" charset="0"/>
              </a:rPr>
              <a:t>No ‘one-size fits all’: The power sector transition looks different in different countries</a:t>
            </a:r>
          </a:p>
          <a:p>
            <a:pPr>
              <a:spcAft>
                <a:spcPts val="600"/>
              </a:spcAft>
            </a:pPr>
            <a:r>
              <a:rPr lang="en-GB" sz="1400" dirty="0">
                <a:solidFill>
                  <a:srgbClr val="494A4D"/>
                </a:solidFill>
                <a:latin typeface="Ubuntu" panose="020B0504030602030204" pitchFamily="34" charset="0"/>
              </a:rPr>
              <a:t>Benchmarks set the direction and need to be part of a broader call for action</a:t>
            </a:r>
          </a:p>
          <a:p>
            <a:pPr marL="0" indent="0">
              <a:buNone/>
            </a:pPr>
            <a:endParaRPr lang="en-US" sz="1400" dirty="0">
              <a:latin typeface="Ubuntu" panose="020B0504030602030204" pitchFamily="34" charset="0"/>
            </a:endParaRPr>
          </a:p>
        </p:txBody>
      </p:sp>
      <p:sp>
        <p:nvSpPr>
          <p:cNvPr id="5" name="Footer Placeholder 4">
            <a:extLst>
              <a:ext uri="{FF2B5EF4-FFF2-40B4-BE49-F238E27FC236}">
                <a16:creationId xmlns:a16="http://schemas.microsoft.com/office/drawing/2014/main" id="{F241EAC8-F86D-C7D7-6EDE-546DA1ECB30C}"/>
              </a:ext>
            </a:extLst>
          </p:cNvPr>
          <p:cNvSpPr>
            <a:spLocks noGrp="1"/>
          </p:cNvSpPr>
          <p:nvPr>
            <p:ph type="ftr" sz="quarter" idx="11"/>
          </p:nvPr>
        </p:nvSpPr>
        <p:spPr/>
        <p:txBody>
          <a:bodyPr/>
          <a:lstStyle/>
          <a:p>
            <a:pPr>
              <a:defRPr/>
            </a:pPr>
            <a:r>
              <a:rPr lang="en-US" dirty="0" err="1"/>
              <a:t>www.climateactiontracker.org</a:t>
            </a:r>
            <a:endParaRPr lang="en-US" dirty="0"/>
          </a:p>
        </p:txBody>
      </p:sp>
      <p:grpSp>
        <p:nvGrpSpPr>
          <p:cNvPr id="22" name="Group 21">
            <a:extLst>
              <a:ext uri="{FF2B5EF4-FFF2-40B4-BE49-F238E27FC236}">
                <a16:creationId xmlns:a16="http://schemas.microsoft.com/office/drawing/2014/main" id="{0BC4F689-F6D6-0593-4739-58F33882C061}"/>
              </a:ext>
            </a:extLst>
          </p:cNvPr>
          <p:cNvGrpSpPr/>
          <p:nvPr/>
        </p:nvGrpSpPr>
        <p:grpSpPr>
          <a:xfrm>
            <a:off x="7680176" y="3789040"/>
            <a:ext cx="4068928" cy="2665040"/>
            <a:chOff x="7782795" y="3548642"/>
            <a:chExt cx="4068928" cy="2665040"/>
          </a:xfrm>
        </p:grpSpPr>
        <p:pic>
          <p:nvPicPr>
            <p:cNvPr id="18" name="Picture 17" descr="A graph of a wind power&#10;&#10;AI-generated content may be incorrect.">
              <a:extLst>
                <a:ext uri="{FF2B5EF4-FFF2-40B4-BE49-F238E27FC236}">
                  <a16:creationId xmlns:a16="http://schemas.microsoft.com/office/drawing/2014/main" id="{1DCE8ABF-29FD-8FD5-95CE-CD5AE4B60D67}"/>
                </a:ext>
              </a:extLst>
            </p:cNvPr>
            <p:cNvPicPr>
              <a:picLocks noChangeAspect="1"/>
            </p:cNvPicPr>
            <p:nvPr/>
          </p:nvPicPr>
          <p:blipFill>
            <a:blip r:embed="rId3"/>
            <a:srcRect l="36246"/>
            <a:stretch/>
          </p:blipFill>
          <p:spPr>
            <a:xfrm>
              <a:off x="8179346" y="3908748"/>
              <a:ext cx="3672377" cy="2304934"/>
            </a:xfrm>
            <a:prstGeom prst="rect">
              <a:avLst/>
            </a:prstGeom>
          </p:spPr>
        </p:pic>
        <p:pic>
          <p:nvPicPr>
            <p:cNvPr id="19" name="Picture 18" descr="A green circle with black text&#10;&#10;Description automatically generated">
              <a:extLst>
                <a:ext uri="{FF2B5EF4-FFF2-40B4-BE49-F238E27FC236}">
                  <a16:creationId xmlns:a16="http://schemas.microsoft.com/office/drawing/2014/main" id="{86153966-08AA-9DA9-C29F-6C4C018A5FA1}"/>
                </a:ext>
              </a:extLst>
            </p:cNvPr>
            <p:cNvPicPr>
              <a:picLocks noChangeAspect="1"/>
            </p:cNvPicPr>
            <p:nvPr/>
          </p:nvPicPr>
          <p:blipFill>
            <a:blip r:embed="rId4"/>
            <a:stretch>
              <a:fillRect/>
            </a:stretch>
          </p:blipFill>
          <p:spPr>
            <a:xfrm>
              <a:off x="7782795" y="3548642"/>
              <a:ext cx="540000" cy="540000"/>
            </a:xfrm>
            <a:prstGeom prst="rect">
              <a:avLst/>
            </a:prstGeom>
          </p:spPr>
        </p:pic>
      </p:grpSp>
      <p:grpSp>
        <p:nvGrpSpPr>
          <p:cNvPr id="21" name="Group 20">
            <a:extLst>
              <a:ext uri="{FF2B5EF4-FFF2-40B4-BE49-F238E27FC236}">
                <a16:creationId xmlns:a16="http://schemas.microsoft.com/office/drawing/2014/main" id="{E119465F-4FAB-E3A6-1AE5-27CE3CB8A413}"/>
              </a:ext>
            </a:extLst>
          </p:cNvPr>
          <p:cNvGrpSpPr/>
          <p:nvPr/>
        </p:nvGrpSpPr>
        <p:grpSpPr>
          <a:xfrm>
            <a:off x="7680176" y="1178338"/>
            <a:ext cx="4073814" cy="2626023"/>
            <a:chOff x="7782795" y="1032074"/>
            <a:chExt cx="4073814" cy="2626023"/>
          </a:xfrm>
        </p:grpSpPr>
        <p:pic>
          <p:nvPicPr>
            <p:cNvPr id="10" name="Picture 9" descr="A screenshot of a graph&#10;&#10;AI-generated content may be incorrect.">
              <a:extLst>
                <a:ext uri="{FF2B5EF4-FFF2-40B4-BE49-F238E27FC236}">
                  <a16:creationId xmlns:a16="http://schemas.microsoft.com/office/drawing/2014/main" id="{F53A2677-A7F1-F2D9-C954-8C51748BFB8C}"/>
                </a:ext>
              </a:extLst>
            </p:cNvPr>
            <p:cNvPicPr>
              <a:picLocks noChangeAspect="1"/>
            </p:cNvPicPr>
            <p:nvPr/>
          </p:nvPicPr>
          <p:blipFill>
            <a:blip r:embed="rId5"/>
            <a:srcRect l="36246"/>
            <a:stretch/>
          </p:blipFill>
          <p:spPr>
            <a:xfrm>
              <a:off x="8184232" y="1353163"/>
              <a:ext cx="3672377" cy="2304934"/>
            </a:xfrm>
            <a:prstGeom prst="rect">
              <a:avLst/>
            </a:prstGeom>
          </p:spPr>
        </p:pic>
        <p:pic>
          <p:nvPicPr>
            <p:cNvPr id="20" name="Picture 19" descr="A flag in a circle&#10;&#10;Description automatically generated">
              <a:extLst>
                <a:ext uri="{FF2B5EF4-FFF2-40B4-BE49-F238E27FC236}">
                  <a16:creationId xmlns:a16="http://schemas.microsoft.com/office/drawing/2014/main" id="{F7BB5E64-0A7B-F079-78E6-2C7CE89DBDB9}"/>
                </a:ext>
              </a:extLst>
            </p:cNvPr>
            <p:cNvPicPr>
              <a:picLocks noChangeAspect="1"/>
            </p:cNvPicPr>
            <p:nvPr/>
          </p:nvPicPr>
          <p:blipFill>
            <a:blip r:embed="rId6"/>
            <a:stretch>
              <a:fillRect/>
            </a:stretch>
          </p:blipFill>
          <p:spPr>
            <a:xfrm>
              <a:off x="7782795" y="1032074"/>
              <a:ext cx="540000" cy="540000"/>
            </a:xfrm>
            <a:prstGeom prst="rect">
              <a:avLst/>
            </a:prstGeom>
          </p:spPr>
        </p:pic>
      </p:grpSp>
      <p:sp>
        <p:nvSpPr>
          <p:cNvPr id="23" name="Content Placeholder 9">
            <a:extLst>
              <a:ext uri="{FF2B5EF4-FFF2-40B4-BE49-F238E27FC236}">
                <a16:creationId xmlns:a16="http://schemas.microsoft.com/office/drawing/2014/main" id="{23D9B9BD-ACAB-64CE-B0C2-3CEA34166B0E}"/>
              </a:ext>
            </a:extLst>
          </p:cNvPr>
          <p:cNvSpPr txBox="1">
            <a:spLocks/>
          </p:cNvSpPr>
          <p:nvPr/>
        </p:nvSpPr>
        <p:spPr bwMode="auto">
          <a:xfrm>
            <a:off x="512215" y="3717032"/>
            <a:ext cx="6773664" cy="14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700" kern="1200">
                <a:solidFill>
                  <a:schemeClr val="tx2">
                    <a:lumMod val="50000"/>
                  </a:schemeClr>
                </a:solidFill>
                <a:latin typeface="Lato" panose="020F0502020204030203" pitchFamily="34" charset="0"/>
                <a:ea typeface="Lato" panose="020F0502020204030203" pitchFamily="34" charset="0"/>
                <a:cs typeface="Lato" panose="020F0502020204030203" pitchFamily="34" charset="0"/>
              </a:defRPr>
            </a:lvl1pPr>
            <a:lvl2pPr marL="449263" marR="0" indent="-215900" algn="l" defTabSz="914400" rtl="0" eaLnBrk="1" fontAlgn="auto" latinLnBrk="0" hangingPunct="1">
              <a:lnSpc>
                <a:spcPct val="100000"/>
              </a:lnSpc>
              <a:spcBef>
                <a:spcPts val="500"/>
              </a:spcBef>
              <a:spcAft>
                <a:spcPts val="0"/>
              </a:spcAft>
              <a:buClr>
                <a:schemeClr val="accent5"/>
              </a:buClr>
              <a:buSzTx/>
              <a:buFont typeface="Arial" panose="020B0604020202020204" pitchFamily="34" charset="0"/>
              <a:buChar char="•"/>
              <a:tabLst/>
              <a:defRPr sz="1700" kern="1200">
                <a:solidFill>
                  <a:schemeClr val="tx2">
                    <a:lumMod val="50000"/>
                  </a:schemeClr>
                </a:solidFill>
                <a:latin typeface="Lato" panose="020F0502020204030203" pitchFamily="34" charset="0"/>
                <a:ea typeface="Lato" panose="020F0502020204030203" pitchFamily="34" charset="0"/>
                <a:cs typeface="Lato" panose="020F0502020204030203" pitchFamily="34" charset="0"/>
              </a:defRPr>
            </a:lvl2pPr>
            <a:lvl3pPr marL="630238" marR="0" indent="-180975" algn="l" defTabSz="914400" rtl="0" eaLnBrk="1" fontAlgn="auto" latinLnBrk="0" hangingPunct="1">
              <a:lnSpc>
                <a:spcPct val="100000"/>
              </a:lnSpc>
              <a:spcBef>
                <a:spcPts val="500"/>
              </a:spcBef>
              <a:spcAft>
                <a:spcPts val="0"/>
              </a:spcAft>
              <a:buClr>
                <a:schemeClr val="accent5"/>
              </a:buClr>
              <a:buSzPct val="90000"/>
              <a:buFont typeface="Lato" panose="020F0502020204030203" pitchFamily="34" charset="0"/>
              <a:buChar char="–"/>
              <a:tabLst/>
              <a:defRPr sz="1700" kern="1200">
                <a:solidFill>
                  <a:schemeClr val="tx2">
                    <a:lumMod val="50000"/>
                  </a:schemeClr>
                </a:solidFill>
                <a:latin typeface="Lato" panose="020F0502020204030203" pitchFamily="34" charset="0"/>
                <a:ea typeface="Lato" panose="020F0502020204030203" pitchFamily="34" charset="0"/>
                <a:cs typeface="Lato" panose="020F0502020204030203" pitchFamily="34" charset="0"/>
              </a:defRPr>
            </a:lvl3pPr>
            <a:lvl4pPr marL="801688" marR="0" indent="-171450" algn="l" defTabSz="914400" rtl="0" eaLnBrk="1" fontAlgn="auto" latinLnBrk="0" hangingPunct="1">
              <a:lnSpc>
                <a:spcPct val="100000"/>
              </a:lnSpc>
              <a:spcBef>
                <a:spcPts val="500"/>
              </a:spcBef>
              <a:spcAft>
                <a:spcPts val="0"/>
              </a:spcAft>
              <a:buClr>
                <a:srgbClr val="E75113"/>
              </a:buClr>
              <a:buSzTx/>
              <a:buFont typeface="Arial" panose="020B0604020202020204" pitchFamily="34" charset="0"/>
              <a:buChar char="•"/>
              <a:tabLst/>
              <a:defRPr sz="1600" kern="1200">
                <a:solidFill>
                  <a:schemeClr val="tx2">
                    <a:lumMod val="50000"/>
                  </a:schemeClr>
                </a:solidFill>
                <a:latin typeface="Lato" panose="020F0502020204030203" pitchFamily="34" charset="0"/>
                <a:ea typeface="Lato" panose="020F0502020204030203" pitchFamily="34" charset="0"/>
                <a:cs typeface="Lato" panose="020F0502020204030203" pitchFamily="34" charset="0"/>
              </a:defRPr>
            </a:lvl4pPr>
            <a:lvl5pPr marL="982663" marR="0" indent="-180975" algn="l" defTabSz="914400" rtl="0" eaLnBrk="1" fontAlgn="auto" latinLnBrk="0" hangingPunct="1">
              <a:lnSpc>
                <a:spcPct val="100000"/>
              </a:lnSpc>
              <a:spcBef>
                <a:spcPts val="500"/>
              </a:spcBef>
              <a:spcAft>
                <a:spcPts val="0"/>
              </a:spcAft>
              <a:buClr>
                <a:schemeClr val="accent1"/>
              </a:buClr>
              <a:buSzPct val="90000"/>
              <a:buFont typeface="Courier New" panose="02070309020205020404" pitchFamily="49" charset="0"/>
              <a:buChar char="o"/>
              <a:tabLst>
                <a:tab pos="2690813" algn="l"/>
              </a:tabLst>
              <a:defRPr sz="1600" kern="1200">
                <a:solidFill>
                  <a:schemeClr val="tx2">
                    <a:lumMod val="50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600" b="1" dirty="0">
                <a:solidFill>
                  <a:schemeClr val="tx2"/>
                </a:solidFill>
                <a:latin typeface="Ubuntu" panose="020B0504030602030204" pitchFamily="34" charset="0"/>
                <a:ea typeface="ＭＳ Ｐゴシック" charset="0"/>
              </a:rPr>
              <a:t>While the benchmarks offer a useful starting point, they should not be interpreted in isolation</a:t>
            </a:r>
          </a:p>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srgbClr val="023047">
                  <a:lumMod val="50000"/>
                </a:srgbClr>
              </a:solidFill>
              <a:effectLst/>
              <a:uLnTx/>
              <a:uFillTx/>
              <a:latin typeface="Lato" panose="020F0502020204030203" pitchFamily="34" charset="0"/>
              <a:ea typeface="Lato" panose="020F0502020204030203" pitchFamily="34" charset="0"/>
              <a:cs typeface="Lato" panose="020F0502020204030203" pitchFamily="34" charset="0"/>
            </a:endParaRPr>
          </a:p>
          <a:p>
            <a:pPr marL="342900" marR="0" lvl="3" indent="-342900" defTabSz="457200" fontAlgn="base" latinLnBrk="0">
              <a:lnSpc>
                <a:spcPct val="100000"/>
              </a:lnSpc>
              <a:spcBef>
                <a:spcPct val="20000"/>
              </a:spcBef>
              <a:spcAft>
                <a:spcPts val="600"/>
              </a:spcAft>
              <a:buClr>
                <a:schemeClr val="tx1"/>
              </a:buClr>
              <a:buSzTx/>
              <a:tabLst/>
              <a:defRPr/>
            </a:pPr>
            <a:r>
              <a:rPr lang="en-GB" sz="1400" dirty="0">
                <a:solidFill>
                  <a:srgbClr val="494A4D"/>
                </a:solidFill>
                <a:latin typeface="Ubuntu" panose="020B0504030602030204" pitchFamily="34" charset="0"/>
                <a:ea typeface="ＭＳ Ｐゴシック" charset="0"/>
              </a:rPr>
              <a:t>On a </a:t>
            </a:r>
            <a:r>
              <a:rPr lang="en-GB" sz="1400" b="1" dirty="0">
                <a:solidFill>
                  <a:srgbClr val="494A4D"/>
                </a:solidFill>
                <a:latin typeface="Ubuntu" panose="020B0504030602030204" pitchFamily="34" charset="0"/>
                <a:ea typeface="ＭＳ Ｐゴシック" charset="0"/>
              </a:rPr>
              <a:t>global scale</a:t>
            </a:r>
            <a:r>
              <a:rPr lang="en-GB" sz="1400" dirty="0">
                <a:solidFill>
                  <a:srgbClr val="494A4D"/>
                </a:solidFill>
                <a:latin typeface="Ubuntu" panose="020B0504030602030204" pitchFamily="34" charset="0"/>
                <a:ea typeface="ＭＳ Ｐゴシック" charset="0"/>
              </a:rPr>
              <a:t>, benchmarks are useful to call for ambition and diplomacy </a:t>
            </a:r>
          </a:p>
          <a:p>
            <a:pPr marL="342900" marR="0" lvl="3" indent="-342900" defTabSz="457200" fontAlgn="base" latinLnBrk="0">
              <a:lnSpc>
                <a:spcPct val="100000"/>
              </a:lnSpc>
              <a:spcBef>
                <a:spcPct val="20000"/>
              </a:spcBef>
              <a:spcAft>
                <a:spcPts val="600"/>
              </a:spcAft>
              <a:buClr>
                <a:schemeClr val="tx1"/>
              </a:buClr>
              <a:buSzTx/>
              <a:tabLst/>
              <a:defRPr/>
            </a:pPr>
            <a:r>
              <a:rPr lang="en-GB" sz="1400" dirty="0">
                <a:solidFill>
                  <a:srgbClr val="494A4D"/>
                </a:solidFill>
                <a:latin typeface="Ubuntu" panose="020B0504030602030204" pitchFamily="34" charset="0"/>
                <a:ea typeface="ＭＳ Ｐゴシック" charset="0"/>
              </a:rPr>
              <a:t>At </a:t>
            </a:r>
            <a:r>
              <a:rPr lang="en-GB" sz="1400" b="1" dirty="0">
                <a:solidFill>
                  <a:srgbClr val="494A4D"/>
                </a:solidFill>
                <a:latin typeface="Ubuntu" panose="020B0504030602030204" pitchFamily="34" charset="0"/>
                <a:ea typeface="ＭＳ Ｐゴシック" charset="0"/>
              </a:rPr>
              <a:t>national level</a:t>
            </a:r>
            <a:r>
              <a:rPr lang="en-GB" sz="1400" dirty="0">
                <a:solidFill>
                  <a:srgbClr val="494A4D"/>
                </a:solidFill>
                <a:latin typeface="Ubuntu" panose="020B0504030602030204" pitchFamily="34" charset="0"/>
                <a:ea typeface="ＭＳ Ｐゴシック" charset="0"/>
              </a:rPr>
              <a:t>, the benchmarks should be used in the context of the status of the country's energy transition </a:t>
            </a:r>
          </a:p>
          <a:p>
            <a:pPr marL="342900" marR="0" lvl="3" indent="-342900" defTabSz="457200" fontAlgn="base" latinLnBrk="0">
              <a:lnSpc>
                <a:spcPct val="100000"/>
              </a:lnSpc>
              <a:spcBef>
                <a:spcPct val="20000"/>
              </a:spcBef>
              <a:spcAft>
                <a:spcPts val="600"/>
              </a:spcAft>
              <a:buClr>
                <a:schemeClr val="tx1"/>
              </a:buClr>
              <a:buSzTx/>
              <a:tabLst/>
              <a:defRPr/>
            </a:pPr>
            <a:r>
              <a:rPr lang="en-GB" sz="1400" b="1" dirty="0">
                <a:solidFill>
                  <a:srgbClr val="494A4D"/>
                </a:solidFill>
                <a:latin typeface="Ubuntu" panose="020B0504030602030204" pitchFamily="34" charset="0"/>
              </a:rPr>
              <a:t>Country policy landscape </a:t>
            </a:r>
            <a:r>
              <a:rPr lang="en-GB" sz="1400" dirty="0">
                <a:solidFill>
                  <a:srgbClr val="494A4D"/>
                </a:solidFill>
                <a:latin typeface="Ubuntu" panose="020B0504030602030204" pitchFamily="34" charset="0"/>
              </a:rPr>
              <a:t>is fundamental to layout feasible and ambitious decarbonisation pathways.</a:t>
            </a:r>
          </a:p>
          <a:p>
            <a:pPr marL="0" marR="0" lvl="3" indent="0" defTabSz="457200" fontAlgn="base" latinLnBrk="0">
              <a:lnSpc>
                <a:spcPct val="100000"/>
              </a:lnSpc>
              <a:spcBef>
                <a:spcPct val="20000"/>
              </a:spcBef>
              <a:spcAft>
                <a:spcPts val="600"/>
              </a:spcAft>
              <a:buClr>
                <a:schemeClr val="tx1"/>
              </a:buClr>
              <a:buSzTx/>
              <a:buNone/>
              <a:tabLst/>
              <a:defRPr/>
            </a:pPr>
            <a:endParaRPr lang="en-GB" sz="1400" dirty="0">
              <a:solidFill>
                <a:srgbClr val="494A4D"/>
              </a:solidFill>
              <a:latin typeface="Ubuntu" panose="020B0504030602030204" pitchFamily="34" charset="0"/>
              <a:ea typeface="ＭＳ Ｐゴシック"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700" b="1" i="0" u="none" strike="noStrike" kern="1200" cap="none" spc="0" normalizeH="0" baseline="0" noProof="0" dirty="0">
              <a:ln>
                <a:noFill/>
              </a:ln>
              <a:solidFill>
                <a:srgbClr val="FB8500"/>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202063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E84CE-470B-8CB0-15CE-18582C3AF955}"/>
            </a:ext>
          </a:extLst>
        </p:cNvPr>
        <p:cNvGrpSpPr/>
        <p:nvPr/>
      </p:nvGrpSpPr>
      <p:grpSpPr>
        <a:xfrm>
          <a:off x="0" y="0"/>
          <a:ext cx="0" cy="0"/>
          <a:chOff x="0" y="0"/>
          <a:chExt cx="0" cy="0"/>
        </a:xfrm>
      </p:grpSpPr>
      <p:pic>
        <p:nvPicPr>
          <p:cNvPr id="42" name="Picture 41">
            <a:extLst>
              <a:ext uri="{FF2B5EF4-FFF2-40B4-BE49-F238E27FC236}">
                <a16:creationId xmlns:a16="http://schemas.microsoft.com/office/drawing/2014/main" id="{865FC51F-5CD4-1948-8F06-5E214662602C}"/>
              </a:ext>
            </a:extLst>
          </p:cNvPr>
          <p:cNvPicPr>
            <a:picLocks noChangeAspect="1"/>
          </p:cNvPicPr>
          <p:nvPr/>
        </p:nvPicPr>
        <p:blipFill>
          <a:blip r:embed="rId2"/>
          <a:srcRect l="50723"/>
          <a:stretch/>
        </p:blipFill>
        <p:spPr>
          <a:xfrm>
            <a:off x="4115314" y="2436804"/>
            <a:ext cx="1712376" cy="3639627"/>
          </a:xfrm>
          <a:prstGeom prst="rect">
            <a:avLst/>
          </a:prstGeom>
        </p:spPr>
      </p:pic>
      <p:sp>
        <p:nvSpPr>
          <p:cNvPr id="2" name="Title 1">
            <a:extLst>
              <a:ext uri="{FF2B5EF4-FFF2-40B4-BE49-F238E27FC236}">
                <a16:creationId xmlns:a16="http://schemas.microsoft.com/office/drawing/2014/main" id="{F22A5002-F33E-3ABF-3F1D-E9AB498CF1FD}"/>
              </a:ext>
            </a:extLst>
          </p:cNvPr>
          <p:cNvSpPr>
            <a:spLocks noGrp="1"/>
          </p:cNvSpPr>
          <p:nvPr>
            <p:ph type="title"/>
          </p:nvPr>
        </p:nvSpPr>
        <p:spPr>
          <a:xfrm>
            <a:off x="335360" y="188640"/>
            <a:ext cx="10441159" cy="608013"/>
          </a:xfrm>
        </p:spPr>
        <p:txBody>
          <a:bodyPr/>
          <a:lstStyle/>
          <a:p>
            <a:pPr marL="0" indent="0">
              <a:buFont typeface="Arial" pitchFamily="34" charset="0"/>
              <a:buNone/>
            </a:pPr>
            <a:r>
              <a:rPr lang="en-GB" sz="2400" b="1" dirty="0">
                <a:solidFill>
                  <a:schemeClr val="tx2"/>
                </a:solidFill>
                <a:latin typeface="Ubuntu" panose="020B0504030602030204" pitchFamily="34" charset="0"/>
              </a:rPr>
              <a:t>Our method is focused on including multiple analytical elements</a:t>
            </a:r>
            <a:endParaRPr lang="en-US" sz="2400" dirty="0">
              <a:latin typeface="Ubuntu" panose="020B0504030602030204" pitchFamily="34" charset="0"/>
            </a:endParaRPr>
          </a:p>
        </p:txBody>
      </p:sp>
      <p:sp>
        <p:nvSpPr>
          <p:cNvPr id="5" name="Footer Placeholder 4">
            <a:extLst>
              <a:ext uri="{FF2B5EF4-FFF2-40B4-BE49-F238E27FC236}">
                <a16:creationId xmlns:a16="http://schemas.microsoft.com/office/drawing/2014/main" id="{73C8F90D-B3A0-5EAD-19FD-DAAB31D9B6DB}"/>
              </a:ext>
            </a:extLst>
          </p:cNvPr>
          <p:cNvSpPr>
            <a:spLocks noGrp="1"/>
          </p:cNvSpPr>
          <p:nvPr>
            <p:ph type="ftr" sz="quarter" idx="11"/>
          </p:nvPr>
        </p:nvSpPr>
        <p:spPr/>
        <p:txBody>
          <a:bodyPr/>
          <a:lstStyle/>
          <a:p>
            <a:pPr>
              <a:defRPr/>
            </a:pPr>
            <a:r>
              <a:rPr lang="en-US" dirty="0" err="1"/>
              <a:t>www.climateactiontracker.org</a:t>
            </a:r>
            <a:endParaRPr lang="en-US" dirty="0"/>
          </a:p>
        </p:txBody>
      </p:sp>
      <p:sp>
        <p:nvSpPr>
          <p:cNvPr id="6" name="Content Placeholder 2">
            <a:extLst>
              <a:ext uri="{FF2B5EF4-FFF2-40B4-BE49-F238E27FC236}">
                <a16:creationId xmlns:a16="http://schemas.microsoft.com/office/drawing/2014/main" id="{A2970FAC-F287-642A-9EE8-4E34432748D6}"/>
              </a:ext>
            </a:extLst>
          </p:cNvPr>
          <p:cNvSpPr txBox="1">
            <a:spLocks/>
          </p:cNvSpPr>
          <p:nvPr/>
        </p:nvSpPr>
        <p:spPr bwMode="auto">
          <a:xfrm>
            <a:off x="335360" y="1340768"/>
            <a:ext cx="9865095" cy="33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2000" kern="1200">
                <a:solidFill>
                  <a:schemeClr val="tx1">
                    <a:lumMod val="75000"/>
                    <a:lumOff val="25000"/>
                  </a:schemeClr>
                </a:solidFill>
                <a:latin typeface="Ubuntu"/>
                <a:ea typeface="ＭＳ Ｐゴシック" charset="0"/>
                <a:cs typeface="Ubuntu"/>
              </a:defRPr>
            </a:lvl1pPr>
            <a:lvl2pPr marL="742950" indent="-285750" algn="l" defTabSz="457200" rtl="0" eaLnBrk="1" fontAlgn="base" hangingPunct="1">
              <a:spcBef>
                <a:spcPct val="20000"/>
              </a:spcBef>
              <a:spcAft>
                <a:spcPct val="0"/>
              </a:spcAft>
              <a:buFont typeface="Arial" pitchFamily="34" charset="0"/>
              <a:buChar char="–"/>
              <a:defRPr kern="1200">
                <a:solidFill>
                  <a:schemeClr val="tx1">
                    <a:lumMod val="75000"/>
                    <a:lumOff val="25000"/>
                  </a:schemeClr>
                </a:solidFill>
                <a:latin typeface="Ubuntu"/>
                <a:ea typeface="ＭＳ Ｐゴシック" charset="0"/>
                <a:cs typeface="Ubuntu"/>
              </a:defRPr>
            </a:lvl2pPr>
            <a:lvl3pPr marL="1143000" indent="-228600" algn="l" defTabSz="457200" rtl="0" eaLnBrk="1" fontAlgn="base" hangingPunct="1">
              <a:spcBef>
                <a:spcPct val="20000"/>
              </a:spcBef>
              <a:spcAft>
                <a:spcPct val="0"/>
              </a:spcAft>
              <a:buFont typeface="Arial" pitchFamily="34" charset="0"/>
              <a:buChar char="•"/>
              <a:defRPr sz="1600" kern="1200">
                <a:solidFill>
                  <a:schemeClr val="tx1">
                    <a:lumMod val="75000"/>
                    <a:lumOff val="25000"/>
                  </a:schemeClr>
                </a:solidFill>
                <a:latin typeface="Ubuntu"/>
                <a:ea typeface="ＭＳ Ｐゴシック" charset="0"/>
                <a:cs typeface="Ubuntu"/>
              </a:defRPr>
            </a:lvl3pPr>
            <a:lvl4pPr marL="1600200" indent="-228600" algn="l" defTabSz="457200" rtl="0" eaLnBrk="1" fontAlgn="base" hangingPunct="1">
              <a:spcBef>
                <a:spcPct val="20000"/>
              </a:spcBef>
              <a:spcAft>
                <a:spcPct val="0"/>
              </a:spcAft>
              <a:buFont typeface="Arial" pitchFamily="34" charset="0"/>
              <a:buChar char="–"/>
              <a:defRPr sz="1400" kern="1200">
                <a:solidFill>
                  <a:schemeClr val="tx1">
                    <a:lumMod val="75000"/>
                    <a:lumOff val="25000"/>
                  </a:schemeClr>
                </a:solidFill>
                <a:latin typeface="Ubuntu"/>
                <a:ea typeface="ＭＳ Ｐゴシック" charset="0"/>
                <a:cs typeface="Ubuntu"/>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404040"/>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en-GB" sz="1600" b="1" dirty="0">
                <a:solidFill>
                  <a:schemeClr val="tx2"/>
                </a:solidFill>
                <a:latin typeface="Ubuntu" panose="020B0504030602030204" pitchFamily="34" charset="0"/>
              </a:rPr>
              <a:t>Overlapping multiple lines of evidence provide more robust benchmarks</a:t>
            </a:r>
            <a:endParaRPr lang="en-US" sz="1600" dirty="0">
              <a:latin typeface="Ubuntu" panose="020B0504030602030204" pitchFamily="34" charset="0"/>
            </a:endParaRPr>
          </a:p>
        </p:txBody>
      </p:sp>
      <p:sp>
        <p:nvSpPr>
          <p:cNvPr id="9" name="Hexagon 8">
            <a:extLst>
              <a:ext uri="{FF2B5EF4-FFF2-40B4-BE49-F238E27FC236}">
                <a16:creationId xmlns:a16="http://schemas.microsoft.com/office/drawing/2014/main" id="{114386CE-DD39-3868-24AB-2A46EA5CEF02}"/>
              </a:ext>
            </a:extLst>
          </p:cNvPr>
          <p:cNvSpPr/>
          <p:nvPr/>
        </p:nvSpPr>
        <p:spPr>
          <a:xfrm>
            <a:off x="6887565" y="4257917"/>
            <a:ext cx="3826581" cy="514615"/>
          </a:xfrm>
          <a:prstGeom prst="hexag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100">
              <a:latin typeface="Ubuntu" panose="020B050403060203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4EF9E957-DF0B-9AE2-FB86-07A2F2199B70}"/>
              </a:ext>
            </a:extLst>
          </p:cNvPr>
          <p:cNvSpPr txBox="1"/>
          <p:nvPr/>
        </p:nvSpPr>
        <p:spPr>
          <a:xfrm>
            <a:off x="6989158" y="4374042"/>
            <a:ext cx="4081147" cy="307777"/>
          </a:xfrm>
          <a:prstGeom prst="rect">
            <a:avLst/>
          </a:prstGeom>
          <a:noFill/>
        </p:spPr>
        <p:txBody>
          <a:bodyPr wrap="square" lIns="91440" tIns="45720" rIns="91440" bIns="45720" anchor="t">
            <a:spAutoFit/>
          </a:bodyPr>
          <a:lstStyle/>
          <a:p>
            <a:r>
              <a:rPr lang="en-US" sz="1400" b="1" dirty="0">
                <a:latin typeface="Ubuntu" panose="020B0504030602030204" pitchFamily="34" charset="0"/>
                <a:ea typeface="Lato" panose="020F0502020204030203" pitchFamily="34" charset="0"/>
                <a:cs typeface="Lato" panose="020F0502020204030203" pitchFamily="34" charset="0"/>
              </a:rPr>
              <a:t>RE potential and power system analysis</a:t>
            </a:r>
          </a:p>
        </p:txBody>
      </p:sp>
      <p:grpSp>
        <p:nvGrpSpPr>
          <p:cNvPr id="11" name="Group 10">
            <a:extLst>
              <a:ext uri="{FF2B5EF4-FFF2-40B4-BE49-F238E27FC236}">
                <a16:creationId xmlns:a16="http://schemas.microsoft.com/office/drawing/2014/main" id="{DC78EF82-35DA-AF61-6280-480A4E9A6A05}"/>
              </a:ext>
            </a:extLst>
          </p:cNvPr>
          <p:cNvGrpSpPr/>
          <p:nvPr/>
        </p:nvGrpSpPr>
        <p:grpSpPr>
          <a:xfrm>
            <a:off x="5294505" y="2202253"/>
            <a:ext cx="720000" cy="720000"/>
            <a:chOff x="5134736" y="3029955"/>
            <a:chExt cx="720000" cy="720000"/>
          </a:xfrm>
        </p:grpSpPr>
        <p:sp>
          <p:nvSpPr>
            <p:cNvPr id="12" name="Hexagon 11">
              <a:extLst>
                <a:ext uri="{FF2B5EF4-FFF2-40B4-BE49-F238E27FC236}">
                  <a16:creationId xmlns:a16="http://schemas.microsoft.com/office/drawing/2014/main" id="{31F08017-239E-FD77-AC56-6F9625984188}"/>
                </a:ext>
              </a:extLst>
            </p:cNvPr>
            <p:cNvSpPr/>
            <p:nvPr/>
          </p:nvSpPr>
          <p:spPr>
            <a:xfrm>
              <a:off x="5134736" y="3029955"/>
              <a:ext cx="720000" cy="720000"/>
            </a:xfrm>
            <a:prstGeom prst="hexagon">
              <a:avLst/>
            </a:prstGeom>
            <a:solidFill>
              <a:srgbClr val="0230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DE">
                <a:latin typeface="Open Sans" panose="020B0606030504020204" pitchFamily="34" charset="0"/>
                <a:ea typeface="Open Sans" panose="020B0606030504020204" pitchFamily="34" charset="0"/>
                <a:cs typeface="Open Sans" panose="020B0606030504020204" pitchFamily="34" charset="0"/>
              </a:endParaRPr>
            </a:p>
          </p:txBody>
        </p:sp>
        <p:pic>
          <p:nvPicPr>
            <p:cNvPr id="13" name="Graphic 12" descr="Map with pin outline">
              <a:extLst>
                <a:ext uri="{FF2B5EF4-FFF2-40B4-BE49-F238E27FC236}">
                  <a16:creationId xmlns:a16="http://schemas.microsoft.com/office/drawing/2014/main" id="{9911B850-BEC9-B071-7D78-8386BEE37E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27523" y="3102594"/>
              <a:ext cx="540000" cy="540000"/>
            </a:xfrm>
            <a:prstGeom prst="rect">
              <a:avLst/>
            </a:prstGeom>
          </p:spPr>
        </p:pic>
      </p:grpSp>
      <p:grpSp>
        <p:nvGrpSpPr>
          <p:cNvPr id="14" name="Group 13">
            <a:extLst>
              <a:ext uri="{FF2B5EF4-FFF2-40B4-BE49-F238E27FC236}">
                <a16:creationId xmlns:a16="http://schemas.microsoft.com/office/drawing/2014/main" id="{F8E41E0B-F42B-9C96-3EB1-BA4E69D38EB7}"/>
              </a:ext>
            </a:extLst>
          </p:cNvPr>
          <p:cNvGrpSpPr/>
          <p:nvPr/>
        </p:nvGrpSpPr>
        <p:grpSpPr>
          <a:xfrm>
            <a:off x="6202741" y="3254890"/>
            <a:ext cx="720000" cy="720000"/>
            <a:chOff x="4280408" y="1950027"/>
            <a:chExt cx="720000" cy="720000"/>
          </a:xfrm>
        </p:grpSpPr>
        <p:sp>
          <p:nvSpPr>
            <p:cNvPr id="15" name="Hexagon 14">
              <a:extLst>
                <a:ext uri="{FF2B5EF4-FFF2-40B4-BE49-F238E27FC236}">
                  <a16:creationId xmlns:a16="http://schemas.microsoft.com/office/drawing/2014/main" id="{2FD5ACCB-6FE7-9923-65FD-4FBAC0FB5262}"/>
                </a:ext>
              </a:extLst>
            </p:cNvPr>
            <p:cNvSpPr/>
            <p:nvPr/>
          </p:nvSpPr>
          <p:spPr>
            <a:xfrm>
              <a:off x="4280408" y="1950027"/>
              <a:ext cx="720000" cy="720000"/>
            </a:xfrm>
            <a:prstGeom prst="hexagon">
              <a:avLst/>
            </a:prstGeom>
            <a:solidFill>
              <a:srgbClr val="02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latin typeface="Open Sans" panose="020B0606030504020204" pitchFamily="34" charset="0"/>
                <a:ea typeface="Open Sans" panose="020B0606030504020204" pitchFamily="34" charset="0"/>
                <a:cs typeface="Open Sans" panose="020B0606030504020204" pitchFamily="34" charset="0"/>
              </a:endParaRPr>
            </a:p>
          </p:txBody>
        </p:sp>
        <p:pic>
          <p:nvPicPr>
            <p:cNvPr id="16" name="Graphic 22" descr="Earth Globe - Asia with solid fill">
              <a:extLst>
                <a:ext uri="{FF2B5EF4-FFF2-40B4-BE49-F238E27FC236}">
                  <a16:creationId xmlns:a16="http://schemas.microsoft.com/office/drawing/2014/main" id="{2F5AAFA0-AA00-A928-4D62-23B788B8B4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70408" y="2035422"/>
              <a:ext cx="540000" cy="540000"/>
            </a:xfrm>
            <a:prstGeom prst="rect">
              <a:avLst/>
            </a:prstGeom>
          </p:spPr>
        </p:pic>
      </p:grpSp>
      <p:sp>
        <p:nvSpPr>
          <p:cNvPr id="17" name="TextBox 16">
            <a:extLst>
              <a:ext uri="{FF2B5EF4-FFF2-40B4-BE49-F238E27FC236}">
                <a16:creationId xmlns:a16="http://schemas.microsoft.com/office/drawing/2014/main" id="{D2467062-2391-119A-AC7B-A940FEF8B185}"/>
              </a:ext>
            </a:extLst>
          </p:cNvPr>
          <p:cNvSpPr txBox="1"/>
          <p:nvPr/>
        </p:nvSpPr>
        <p:spPr>
          <a:xfrm>
            <a:off x="4126329" y="3788505"/>
            <a:ext cx="1417431" cy="646331"/>
          </a:xfrm>
          <a:prstGeom prst="rect">
            <a:avLst/>
          </a:prstGeom>
          <a:noFill/>
        </p:spPr>
        <p:txBody>
          <a:bodyPr wrap="square" lIns="0" tIns="0" rIns="0" bIns="0" anchor="t">
            <a:spAutoFit/>
          </a:bodyPr>
          <a:lstStyle/>
          <a:p>
            <a:pPr algn="r"/>
            <a:r>
              <a:rPr lang="en-US" sz="1400" b="1" dirty="0">
                <a:solidFill>
                  <a:schemeClr val="tx2"/>
                </a:solidFill>
                <a:latin typeface="Lato" panose="020F0502020204030203" pitchFamily="34" charset="0"/>
                <a:ea typeface="Lato" panose="020F0502020204030203" pitchFamily="34" charset="0"/>
                <a:cs typeface="Lato" panose="020F0502020204030203" pitchFamily="34" charset="0"/>
              </a:rPr>
              <a:t>Integrating multiple lines of evidence</a:t>
            </a:r>
            <a:endParaRPr lang="en-US" sz="1200" b="1"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cxnSp>
        <p:nvCxnSpPr>
          <p:cNvPr id="18" name="Straight Connector 17">
            <a:extLst>
              <a:ext uri="{FF2B5EF4-FFF2-40B4-BE49-F238E27FC236}">
                <a16:creationId xmlns:a16="http://schemas.microsoft.com/office/drawing/2014/main" id="{883FCC97-CA50-0B81-F6A8-5B116752F662}"/>
              </a:ext>
            </a:extLst>
          </p:cNvPr>
          <p:cNvCxnSpPr>
            <a:cxnSpLocks/>
            <a:stCxn id="29" idx="3"/>
          </p:cNvCxnSpPr>
          <p:nvPr/>
        </p:nvCxnSpPr>
        <p:spPr>
          <a:xfrm flipH="1" flipV="1">
            <a:off x="5735750" y="4819019"/>
            <a:ext cx="494102" cy="1"/>
          </a:xfrm>
          <a:prstGeom prst="line">
            <a:avLst/>
          </a:prstGeom>
          <a:ln w="12700">
            <a:solidFill>
              <a:srgbClr val="023047"/>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19" name="Hexagon 18">
            <a:extLst>
              <a:ext uri="{FF2B5EF4-FFF2-40B4-BE49-F238E27FC236}">
                <a16:creationId xmlns:a16="http://schemas.microsoft.com/office/drawing/2014/main" id="{947B9121-C3C4-E7CD-1BB5-C219457EF186}"/>
              </a:ext>
            </a:extLst>
          </p:cNvPr>
          <p:cNvSpPr/>
          <p:nvPr/>
        </p:nvSpPr>
        <p:spPr>
          <a:xfrm>
            <a:off x="6864096" y="3036661"/>
            <a:ext cx="3822939" cy="474291"/>
          </a:xfrm>
          <a:prstGeom prst="hexag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100">
              <a:latin typeface="Ubuntu" panose="020B050403060203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57BCB0EF-DAC0-8B3F-98EF-C525B26E72AA}"/>
              </a:ext>
            </a:extLst>
          </p:cNvPr>
          <p:cNvSpPr txBox="1"/>
          <p:nvPr/>
        </p:nvSpPr>
        <p:spPr>
          <a:xfrm>
            <a:off x="6932023" y="3104974"/>
            <a:ext cx="4195415" cy="307777"/>
          </a:xfrm>
          <a:prstGeom prst="rect">
            <a:avLst/>
          </a:prstGeom>
          <a:noFill/>
        </p:spPr>
        <p:txBody>
          <a:bodyPr wrap="square" lIns="91440" tIns="45720" rIns="91440" bIns="45720" anchor="t">
            <a:spAutoFit/>
          </a:bodyPr>
          <a:lstStyle/>
          <a:p>
            <a:r>
              <a:rPr lang="en-US" sz="1400" b="1" dirty="0">
                <a:latin typeface="Ubuntu" panose="020B0504030602030204" pitchFamily="34" charset="0"/>
                <a:ea typeface="Lato" panose="020F0502020204030203" pitchFamily="34" charset="0"/>
                <a:cs typeface="Lato" panose="020F0502020204030203" pitchFamily="34" charset="0"/>
              </a:rPr>
              <a:t>1.5°C compatible IPCC global pathways</a:t>
            </a:r>
          </a:p>
        </p:txBody>
      </p:sp>
      <p:sp>
        <p:nvSpPr>
          <p:cNvPr id="21" name="Hexagon 20">
            <a:extLst>
              <a:ext uri="{FF2B5EF4-FFF2-40B4-BE49-F238E27FC236}">
                <a16:creationId xmlns:a16="http://schemas.microsoft.com/office/drawing/2014/main" id="{A42E52BD-E76A-B529-C0A6-D6EEA4161D5E}"/>
              </a:ext>
            </a:extLst>
          </p:cNvPr>
          <p:cNvSpPr/>
          <p:nvPr/>
        </p:nvSpPr>
        <p:spPr>
          <a:xfrm>
            <a:off x="5960031" y="1982956"/>
            <a:ext cx="3805001" cy="474291"/>
          </a:xfrm>
          <a:prstGeom prst="hexag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100">
              <a:latin typeface="Ubuntu" panose="020B050403060203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56749C27-CA80-78C6-72DC-2752DD98EEBD}"/>
              </a:ext>
            </a:extLst>
          </p:cNvPr>
          <p:cNvSpPr txBox="1"/>
          <p:nvPr/>
        </p:nvSpPr>
        <p:spPr>
          <a:xfrm>
            <a:off x="6070306" y="2048236"/>
            <a:ext cx="3956687" cy="307777"/>
          </a:xfrm>
          <a:prstGeom prst="rect">
            <a:avLst/>
          </a:prstGeom>
          <a:noFill/>
        </p:spPr>
        <p:txBody>
          <a:bodyPr wrap="square" lIns="91440" tIns="45720" rIns="91440" bIns="45720" anchor="t">
            <a:spAutoFit/>
          </a:bodyPr>
          <a:lstStyle/>
          <a:p>
            <a:r>
              <a:rPr lang="en-US" sz="1400" b="1" dirty="0">
                <a:latin typeface="Ubuntu" panose="020B0504030602030204" pitchFamily="34" charset="0"/>
                <a:ea typeface="Lato" panose="020F0502020204030203" pitchFamily="34" charset="0"/>
                <a:cs typeface="Lato" panose="020F0502020204030203" pitchFamily="34" charset="0"/>
              </a:rPr>
              <a:t>High-ambition country-level studies</a:t>
            </a:r>
          </a:p>
        </p:txBody>
      </p:sp>
      <p:sp>
        <p:nvSpPr>
          <p:cNvPr id="23" name="Hexagon 22">
            <a:extLst>
              <a:ext uri="{FF2B5EF4-FFF2-40B4-BE49-F238E27FC236}">
                <a16:creationId xmlns:a16="http://schemas.microsoft.com/office/drawing/2014/main" id="{9DE738A5-9CDF-5E45-AB7A-928113931B51}"/>
              </a:ext>
            </a:extLst>
          </p:cNvPr>
          <p:cNvSpPr/>
          <p:nvPr/>
        </p:nvSpPr>
        <p:spPr>
          <a:xfrm>
            <a:off x="5973146" y="5368452"/>
            <a:ext cx="3518366" cy="474291"/>
          </a:xfrm>
          <a:prstGeom prst="hexag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100">
              <a:latin typeface="Ubuntu" panose="020B050403060203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AE1B7E5D-407E-D557-804D-70F18564001F}"/>
              </a:ext>
            </a:extLst>
          </p:cNvPr>
          <p:cNvSpPr txBox="1"/>
          <p:nvPr/>
        </p:nvSpPr>
        <p:spPr>
          <a:xfrm>
            <a:off x="6050433" y="5439147"/>
            <a:ext cx="3389342" cy="307777"/>
          </a:xfrm>
          <a:prstGeom prst="rect">
            <a:avLst/>
          </a:prstGeom>
          <a:noFill/>
        </p:spPr>
        <p:txBody>
          <a:bodyPr wrap="square" lIns="91440" tIns="45720" rIns="91440" bIns="45720" anchor="t">
            <a:spAutoFit/>
          </a:bodyPr>
          <a:lstStyle/>
          <a:p>
            <a:r>
              <a:rPr lang="en-US" sz="1400" b="1" dirty="0">
                <a:latin typeface="Ubuntu" panose="020B0504030602030204" pitchFamily="34" charset="0"/>
                <a:ea typeface="Lato" panose="020F0502020204030203" pitchFamily="34" charset="0"/>
                <a:cs typeface="Lato" panose="020F0502020204030203" pitchFamily="34" charset="0"/>
              </a:rPr>
              <a:t>Key global milestones</a:t>
            </a:r>
          </a:p>
        </p:txBody>
      </p:sp>
      <p:grpSp>
        <p:nvGrpSpPr>
          <p:cNvPr id="25" name="Group 24">
            <a:extLst>
              <a:ext uri="{FF2B5EF4-FFF2-40B4-BE49-F238E27FC236}">
                <a16:creationId xmlns:a16="http://schemas.microsoft.com/office/drawing/2014/main" id="{C1AAA126-CECE-4AED-BBA1-A14BAB989073}"/>
              </a:ext>
            </a:extLst>
          </p:cNvPr>
          <p:cNvGrpSpPr/>
          <p:nvPr/>
        </p:nvGrpSpPr>
        <p:grpSpPr>
          <a:xfrm>
            <a:off x="5322411" y="5591387"/>
            <a:ext cx="720000" cy="720000"/>
            <a:chOff x="4280408" y="5189811"/>
            <a:chExt cx="720000" cy="720000"/>
          </a:xfrm>
        </p:grpSpPr>
        <p:sp>
          <p:nvSpPr>
            <p:cNvPr id="26" name="Hexagon 25">
              <a:extLst>
                <a:ext uri="{FF2B5EF4-FFF2-40B4-BE49-F238E27FC236}">
                  <a16:creationId xmlns:a16="http://schemas.microsoft.com/office/drawing/2014/main" id="{5D463E3B-0CD0-786D-D4C9-859C51CDFF6E}"/>
                </a:ext>
              </a:extLst>
            </p:cNvPr>
            <p:cNvSpPr/>
            <p:nvPr/>
          </p:nvSpPr>
          <p:spPr>
            <a:xfrm>
              <a:off x="4280408" y="5189811"/>
              <a:ext cx="720000" cy="720000"/>
            </a:xfrm>
            <a:prstGeom prst="hexagon">
              <a:avLst/>
            </a:prstGeom>
            <a:solidFill>
              <a:srgbClr val="02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latin typeface="Open Sans" panose="020B0606030504020204" pitchFamily="34" charset="0"/>
                <a:ea typeface="Open Sans" panose="020B0606030504020204" pitchFamily="34" charset="0"/>
                <a:cs typeface="Open Sans" panose="020B0606030504020204" pitchFamily="34" charset="0"/>
              </a:endParaRPr>
            </a:p>
          </p:txBody>
        </p:sp>
        <p:pic>
          <p:nvPicPr>
            <p:cNvPr id="27" name="Graphic 26" descr="Signpost outline">
              <a:extLst>
                <a:ext uri="{FF2B5EF4-FFF2-40B4-BE49-F238E27FC236}">
                  <a16:creationId xmlns:a16="http://schemas.microsoft.com/office/drawing/2014/main" id="{11A92C71-C717-9D83-7619-C2B8AD6A73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70408" y="5275204"/>
              <a:ext cx="540000" cy="540000"/>
            </a:xfrm>
            <a:prstGeom prst="rect">
              <a:avLst/>
            </a:prstGeom>
          </p:spPr>
        </p:pic>
      </p:grpSp>
      <p:grpSp>
        <p:nvGrpSpPr>
          <p:cNvPr id="28" name="Group 27">
            <a:extLst>
              <a:ext uri="{FF2B5EF4-FFF2-40B4-BE49-F238E27FC236}">
                <a16:creationId xmlns:a16="http://schemas.microsoft.com/office/drawing/2014/main" id="{F5C08B4E-B49E-867E-2B91-BCDCB9C1CFC9}"/>
              </a:ext>
            </a:extLst>
          </p:cNvPr>
          <p:cNvGrpSpPr/>
          <p:nvPr/>
        </p:nvGrpSpPr>
        <p:grpSpPr>
          <a:xfrm>
            <a:off x="6229852" y="4459020"/>
            <a:ext cx="720000" cy="720000"/>
            <a:chOff x="5134736" y="4109883"/>
            <a:chExt cx="720000" cy="720000"/>
          </a:xfrm>
        </p:grpSpPr>
        <p:sp>
          <p:nvSpPr>
            <p:cNvPr id="29" name="Hexagon 28">
              <a:extLst>
                <a:ext uri="{FF2B5EF4-FFF2-40B4-BE49-F238E27FC236}">
                  <a16:creationId xmlns:a16="http://schemas.microsoft.com/office/drawing/2014/main" id="{DC47AE40-CD13-34D4-54C2-23536CF3F376}"/>
                </a:ext>
              </a:extLst>
            </p:cNvPr>
            <p:cNvSpPr/>
            <p:nvPr/>
          </p:nvSpPr>
          <p:spPr>
            <a:xfrm>
              <a:off x="5134736" y="4109883"/>
              <a:ext cx="720000" cy="720000"/>
            </a:xfrm>
            <a:prstGeom prst="hexagon">
              <a:avLst/>
            </a:prstGeom>
            <a:solidFill>
              <a:srgbClr val="02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latin typeface="Open Sans" panose="020B0606030504020204" pitchFamily="34" charset="0"/>
                <a:ea typeface="Open Sans" panose="020B0606030504020204" pitchFamily="34" charset="0"/>
                <a:cs typeface="Open Sans" panose="020B0606030504020204" pitchFamily="34" charset="0"/>
              </a:endParaRPr>
            </a:p>
          </p:txBody>
        </p:sp>
        <p:pic>
          <p:nvPicPr>
            <p:cNvPr id="30" name="Graphic 29" descr="Single gear outline">
              <a:extLst>
                <a:ext uri="{FF2B5EF4-FFF2-40B4-BE49-F238E27FC236}">
                  <a16:creationId xmlns:a16="http://schemas.microsoft.com/office/drawing/2014/main" id="{12C309D7-AC17-FCAD-BB54-9B2DB1DD0D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27523" y="4178794"/>
              <a:ext cx="540000" cy="540000"/>
            </a:xfrm>
            <a:prstGeom prst="rect">
              <a:avLst/>
            </a:prstGeom>
          </p:spPr>
        </p:pic>
      </p:grpSp>
      <p:sp>
        <p:nvSpPr>
          <p:cNvPr id="32" name="TextBox 31">
            <a:extLst>
              <a:ext uri="{FF2B5EF4-FFF2-40B4-BE49-F238E27FC236}">
                <a16:creationId xmlns:a16="http://schemas.microsoft.com/office/drawing/2014/main" id="{AEB1C455-43AA-7101-F10A-113CC13F36DF}"/>
              </a:ext>
            </a:extLst>
          </p:cNvPr>
          <p:cNvSpPr txBox="1"/>
          <p:nvPr/>
        </p:nvSpPr>
        <p:spPr>
          <a:xfrm>
            <a:off x="10861809" y="3083089"/>
            <a:ext cx="1211995" cy="4616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dirty="0">
                <a:solidFill>
                  <a:srgbClr val="023047"/>
                </a:solidFill>
                <a:latin typeface="Lato" panose="020F0502020204030203" pitchFamily="34" charset="0"/>
                <a:ea typeface="Lato" panose="020F0502020204030203" pitchFamily="34" charset="0"/>
                <a:cs typeface="Lato" panose="020F0502020204030203" pitchFamily="34" charset="0"/>
              </a:rPr>
              <a:t>Link to global goal of tripling renewable capacity by 2030</a:t>
            </a:r>
          </a:p>
        </p:txBody>
      </p:sp>
      <p:sp>
        <p:nvSpPr>
          <p:cNvPr id="33" name="TextBox 32">
            <a:extLst>
              <a:ext uri="{FF2B5EF4-FFF2-40B4-BE49-F238E27FC236}">
                <a16:creationId xmlns:a16="http://schemas.microsoft.com/office/drawing/2014/main" id="{9AD13844-3269-FEC2-9661-6E558F093102}"/>
              </a:ext>
            </a:extLst>
          </p:cNvPr>
          <p:cNvSpPr txBox="1"/>
          <p:nvPr/>
        </p:nvSpPr>
        <p:spPr>
          <a:xfrm>
            <a:off x="10082794" y="2038285"/>
            <a:ext cx="1992924" cy="461665"/>
          </a:xfrm>
          <a:prstGeom prst="rect">
            <a:avLst/>
          </a:prstGeom>
          <a:noFill/>
        </p:spPr>
        <p:txBody>
          <a:bodyPr wrap="square" lIns="0" tIns="0" rIns="0" bIns="0">
            <a:spAutoFit/>
          </a:bodyPr>
          <a:lstStyle/>
          <a:p>
            <a:r>
              <a:rPr lang="en-GB" sz="1000" dirty="0">
                <a:solidFill>
                  <a:srgbClr val="023047"/>
                </a:solidFill>
                <a:latin typeface="Lato" panose="020F0502020204030203" pitchFamily="34" charset="0"/>
                <a:ea typeface="Lato" panose="020F0502020204030203" pitchFamily="34" charset="0"/>
                <a:cs typeface="Lato" panose="020F0502020204030203" pitchFamily="34" charset="0"/>
              </a:rPr>
              <a:t>Use ambitious country-level studies as inputs to inform key parameters </a:t>
            </a:r>
            <a:br>
              <a:rPr lang="en-GB" sz="1000" dirty="0">
                <a:solidFill>
                  <a:srgbClr val="023047"/>
                </a:solidFill>
                <a:latin typeface="Lato" panose="020F0502020204030203" pitchFamily="34" charset="0"/>
                <a:ea typeface="Lato" panose="020F0502020204030203" pitchFamily="34" charset="0"/>
                <a:cs typeface="Lato" panose="020F0502020204030203" pitchFamily="34" charset="0"/>
              </a:rPr>
            </a:br>
            <a:r>
              <a:rPr lang="en-GB" sz="1000" dirty="0">
                <a:solidFill>
                  <a:srgbClr val="023047"/>
                </a:solidFill>
                <a:latin typeface="Lato" panose="020F0502020204030203" pitchFamily="34" charset="0"/>
                <a:ea typeface="Lato" panose="020F0502020204030203" pitchFamily="34" charset="0"/>
                <a:cs typeface="Lato" panose="020F0502020204030203" pitchFamily="34" charset="0"/>
              </a:rPr>
              <a:t>of the methodology</a:t>
            </a:r>
          </a:p>
        </p:txBody>
      </p:sp>
      <p:cxnSp>
        <p:nvCxnSpPr>
          <p:cNvPr id="35" name="Straight Connector 34">
            <a:extLst>
              <a:ext uri="{FF2B5EF4-FFF2-40B4-BE49-F238E27FC236}">
                <a16:creationId xmlns:a16="http://schemas.microsoft.com/office/drawing/2014/main" id="{BA2865B4-01A6-04FF-E9E3-C8C1143DF81E}"/>
              </a:ext>
            </a:extLst>
          </p:cNvPr>
          <p:cNvCxnSpPr>
            <a:cxnSpLocks/>
          </p:cNvCxnSpPr>
          <p:nvPr/>
        </p:nvCxnSpPr>
        <p:spPr>
          <a:xfrm flipH="1" flipV="1">
            <a:off x="4760585" y="5947420"/>
            <a:ext cx="558932" cy="1"/>
          </a:xfrm>
          <a:prstGeom prst="line">
            <a:avLst/>
          </a:prstGeom>
          <a:ln w="12700">
            <a:solidFill>
              <a:srgbClr val="023047"/>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1CCCD90-45B9-BA4B-875D-073EEB945723}"/>
              </a:ext>
            </a:extLst>
          </p:cNvPr>
          <p:cNvCxnSpPr>
            <a:cxnSpLocks/>
          </p:cNvCxnSpPr>
          <p:nvPr/>
        </p:nvCxnSpPr>
        <p:spPr>
          <a:xfrm flipH="1" flipV="1">
            <a:off x="5682411" y="3610285"/>
            <a:ext cx="530189" cy="4606"/>
          </a:xfrm>
          <a:prstGeom prst="line">
            <a:avLst/>
          </a:prstGeom>
          <a:ln w="12700">
            <a:solidFill>
              <a:srgbClr val="023047"/>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6D543F9-E4F1-4C27-DA8D-A926AB0EB0C8}"/>
              </a:ext>
            </a:extLst>
          </p:cNvPr>
          <p:cNvCxnSpPr>
            <a:cxnSpLocks/>
          </p:cNvCxnSpPr>
          <p:nvPr/>
        </p:nvCxnSpPr>
        <p:spPr>
          <a:xfrm flipH="1" flipV="1">
            <a:off x="4735573" y="2570041"/>
            <a:ext cx="558932" cy="1"/>
          </a:xfrm>
          <a:prstGeom prst="line">
            <a:avLst/>
          </a:prstGeom>
          <a:ln w="12700">
            <a:solidFill>
              <a:srgbClr val="023047"/>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219FB22-BDF3-A558-616B-E1CB647E7530}"/>
              </a:ext>
            </a:extLst>
          </p:cNvPr>
          <p:cNvSpPr txBox="1"/>
          <p:nvPr/>
        </p:nvSpPr>
        <p:spPr>
          <a:xfrm>
            <a:off x="10861809" y="4263924"/>
            <a:ext cx="964194" cy="4616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dirty="0">
                <a:solidFill>
                  <a:srgbClr val="023047"/>
                </a:solidFill>
                <a:latin typeface="Lato" panose="020F0502020204030203" pitchFamily="34" charset="0"/>
                <a:ea typeface="Lato" panose="020F0502020204030203" pitchFamily="34" charset="0"/>
                <a:cs typeface="Lato" panose="020F0502020204030203" pitchFamily="34" charset="0"/>
              </a:rPr>
              <a:t>Capture local potential for wind and solar</a:t>
            </a:r>
          </a:p>
        </p:txBody>
      </p:sp>
      <p:sp>
        <p:nvSpPr>
          <p:cNvPr id="41" name="TextBox 40">
            <a:extLst>
              <a:ext uri="{FF2B5EF4-FFF2-40B4-BE49-F238E27FC236}">
                <a16:creationId xmlns:a16="http://schemas.microsoft.com/office/drawing/2014/main" id="{F40F9D88-C3CB-F6E9-51CB-D0616A9F5BAB}"/>
              </a:ext>
            </a:extLst>
          </p:cNvPr>
          <p:cNvSpPr txBox="1"/>
          <p:nvPr/>
        </p:nvSpPr>
        <p:spPr>
          <a:xfrm>
            <a:off x="10168711" y="5327289"/>
            <a:ext cx="1728191" cy="4616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dirty="0">
                <a:solidFill>
                  <a:srgbClr val="023047"/>
                </a:solidFill>
                <a:latin typeface="Lato" panose="020F0502020204030203" pitchFamily="34" charset="0"/>
                <a:ea typeface="Lato" panose="020F0502020204030203" pitchFamily="34" charset="0"/>
                <a:cs typeface="Lato" panose="020F0502020204030203" pitchFamily="34" charset="0"/>
              </a:rPr>
              <a:t>Include key global guardrails on the pace of fossil phase-out and the level of electrification </a:t>
            </a:r>
          </a:p>
        </p:txBody>
      </p:sp>
      <p:pic>
        <p:nvPicPr>
          <p:cNvPr id="46" name="Picture 45">
            <a:extLst>
              <a:ext uri="{FF2B5EF4-FFF2-40B4-BE49-F238E27FC236}">
                <a16:creationId xmlns:a16="http://schemas.microsoft.com/office/drawing/2014/main" id="{B5216405-C67D-981F-4E61-6FB35B376D4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2312" y="2759711"/>
            <a:ext cx="4622239" cy="2798410"/>
          </a:xfrm>
          <a:prstGeom prst="rect">
            <a:avLst/>
          </a:prstGeom>
        </p:spPr>
      </p:pic>
    </p:spTree>
    <p:extLst>
      <p:ext uri="{BB962C8B-B14F-4D97-AF65-F5344CB8AC3E}">
        <p14:creationId xmlns:p14="http://schemas.microsoft.com/office/powerpoint/2010/main" val="2298360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61A36-9605-758F-D45C-E00FA027F5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62A9E1-4054-5C84-E8B7-E17AFF979976}"/>
              </a:ext>
            </a:extLst>
          </p:cNvPr>
          <p:cNvSpPr>
            <a:spLocks noGrp="1"/>
          </p:cNvSpPr>
          <p:nvPr>
            <p:ph type="title"/>
          </p:nvPr>
        </p:nvSpPr>
        <p:spPr>
          <a:xfrm>
            <a:off x="335360" y="188640"/>
            <a:ext cx="10441159" cy="608013"/>
          </a:xfrm>
        </p:spPr>
        <p:txBody>
          <a:bodyPr/>
          <a:lstStyle/>
          <a:p>
            <a:r>
              <a:rPr lang="en-GB" dirty="0">
                <a:latin typeface="Ubuntu" panose="020B0504030602030204" pitchFamily="34" charset="0"/>
              </a:rPr>
              <a:t>New NDCs should be ambitious, fair, credible and transparent</a:t>
            </a:r>
            <a:endParaRPr lang="en-US" b="0" dirty="0">
              <a:latin typeface="Ubuntu" panose="020B0504030602030204" pitchFamily="34" charset="0"/>
            </a:endParaRPr>
          </a:p>
        </p:txBody>
      </p:sp>
      <p:sp>
        <p:nvSpPr>
          <p:cNvPr id="3" name="Content Placeholder 2">
            <a:extLst>
              <a:ext uri="{FF2B5EF4-FFF2-40B4-BE49-F238E27FC236}">
                <a16:creationId xmlns:a16="http://schemas.microsoft.com/office/drawing/2014/main" id="{1B606FCC-5559-8D52-7586-00AA4C17FE59}"/>
              </a:ext>
            </a:extLst>
          </p:cNvPr>
          <p:cNvSpPr>
            <a:spLocks noGrp="1"/>
          </p:cNvSpPr>
          <p:nvPr>
            <p:ph idx="1"/>
          </p:nvPr>
        </p:nvSpPr>
        <p:spPr>
          <a:xfrm>
            <a:off x="479376" y="1477198"/>
            <a:ext cx="5256584" cy="4536504"/>
          </a:xfrm>
        </p:spPr>
        <p:txBody>
          <a:bodyPr/>
          <a:lstStyle/>
          <a:p>
            <a:pPr marL="0" indent="0">
              <a:buNone/>
            </a:pPr>
            <a:r>
              <a:rPr lang="en-GB" sz="1600" b="1" dirty="0">
                <a:solidFill>
                  <a:schemeClr val="tx2"/>
                </a:solidFill>
                <a:latin typeface="Ubuntu" panose="020B0504030602030204" pitchFamily="34" charset="0"/>
              </a:rPr>
              <a:t>Ambitious NDC with explicit RE targets </a:t>
            </a:r>
            <a:r>
              <a:rPr lang="en-GB" sz="1600" dirty="0">
                <a:solidFill>
                  <a:schemeClr val="tx2"/>
                </a:solidFill>
                <a:latin typeface="Ubuntu" panose="020B0504030602030204" pitchFamily="34" charset="0"/>
              </a:rPr>
              <a:t>are needed towards tripling global renewable capacity</a:t>
            </a:r>
          </a:p>
          <a:p>
            <a:pPr marL="0" indent="0">
              <a:buNone/>
            </a:pPr>
            <a:endParaRPr lang="en-GB" sz="1400" dirty="0">
              <a:solidFill>
                <a:schemeClr val="tx2"/>
              </a:solidFill>
              <a:latin typeface="Ubuntu" panose="020B0504030602030204" pitchFamily="34" charset="0"/>
            </a:endParaRPr>
          </a:p>
          <a:p>
            <a:r>
              <a:rPr lang="en-GB" sz="1400" dirty="0">
                <a:solidFill>
                  <a:srgbClr val="494A4D"/>
                </a:solidFill>
                <a:latin typeface="Ubuntu" panose="020B0504030602030204" pitchFamily="34" charset="0"/>
              </a:rPr>
              <a:t>Current pledges fall short</a:t>
            </a:r>
          </a:p>
          <a:p>
            <a:r>
              <a:rPr lang="en-GB" sz="1400" dirty="0"/>
              <a:t>Only a few countries explicitly lay out renewable capacity ambitions in their current NDCs</a:t>
            </a:r>
          </a:p>
          <a:p>
            <a:r>
              <a:rPr lang="en-GB" sz="1400" dirty="0">
                <a:solidFill>
                  <a:srgbClr val="494A4D"/>
                </a:solidFill>
                <a:latin typeface="Ubuntu" panose="020B0504030602030204" pitchFamily="34" charset="0"/>
              </a:rPr>
              <a:t>In general, </a:t>
            </a:r>
            <a:r>
              <a:rPr lang="en-GB" sz="1400" b="1" dirty="0">
                <a:solidFill>
                  <a:srgbClr val="494A4D"/>
                </a:solidFill>
                <a:latin typeface="Ubuntu" panose="020B0504030602030204" pitchFamily="34" charset="0"/>
              </a:rPr>
              <a:t>we are off-track</a:t>
            </a:r>
          </a:p>
          <a:p>
            <a:pPr marL="0" indent="0">
              <a:buNone/>
            </a:pPr>
            <a:endParaRPr lang="en-US" sz="1400" dirty="0">
              <a:latin typeface="Ubuntu" panose="020B0504030602030204" pitchFamily="34" charset="0"/>
            </a:endParaRPr>
          </a:p>
          <a:p>
            <a:pPr marL="0" indent="0">
              <a:lnSpc>
                <a:spcPct val="100000"/>
              </a:lnSpc>
              <a:buNone/>
            </a:pPr>
            <a:r>
              <a:rPr lang="en-GB" sz="1600" b="1" dirty="0">
                <a:solidFill>
                  <a:schemeClr val="tx2"/>
                </a:solidFill>
                <a:latin typeface="Ubuntu" panose="020B0504030602030204" pitchFamily="34" charset="0"/>
              </a:rPr>
              <a:t>This is all about ambition, but we </a:t>
            </a:r>
            <a:r>
              <a:rPr lang="en-GB" sz="1600" b="1">
                <a:solidFill>
                  <a:schemeClr val="tx2"/>
                </a:solidFill>
                <a:latin typeface="Ubuntu" panose="020B0504030602030204" pitchFamily="34" charset="0"/>
              </a:rPr>
              <a:t>need delivery </a:t>
            </a:r>
            <a:endParaRPr lang="en-GB" sz="1600" b="1" dirty="0">
              <a:solidFill>
                <a:schemeClr val="tx2"/>
              </a:solidFill>
              <a:latin typeface="Ubuntu" panose="020B0504030602030204" pitchFamily="34" charset="0"/>
            </a:endParaRPr>
          </a:p>
          <a:p>
            <a:pPr marL="0" indent="0">
              <a:lnSpc>
                <a:spcPct val="100000"/>
              </a:lnSpc>
              <a:spcBef>
                <a:spcPts val="0"/>
              </a:spcBef>
              <a:buNone/>
            </a:pPr>
            <a:endParaRPr lang="en-GB" sz="1400" dirty="0">
              <a:latin typeface="Lato" panose="020F0502020204030203" pitchFamily="34" charset="0"/>
              <a:ea typeface="Lato" panose="020F0502020204030203" pitchFamily="34" charset="0"/>
              <a:cs typeface="Lato" panose="020F0502020204030203" pitchFamily="34" charset="0"/>
            </a:endParaRPr>
          </a:p>
          <a:p>
            <a:pPr marL="0" indent="0">
              <a:lnSpc>
                <a:spcPct val="100000"/>
              </a:lnSpc>
              <a:spcBef>
                <a:spcPts val="0"/>
              </a:spcBef>
              <a:buNone/>
            </a:pPr>
            <a:r>
              <a:rPr lang="en-GB" sz="1400" dirty="0"/>
              <a:t>How do we get on track? We need everyone on board: Governments, policies, the industry, public support, </a:t>
            </a:r>
            <a:r>
              <a:rPr lang="en-GB" sz="1400" b="1" dirty="0"/>
              <a:t>finance</a:t>
            </a:r>
            <a:r>
              <a:rPr lang="en-GB" sz="1400" dirty="0"/>
              <a:t>.</a:t>
            </a:r>
          </a:p>
          <a:p>
            <a:endParaRPr lang="en-US" sz="1400" dirty="0"/>
          </a:p>
          <a:p>
            <a:pPr marL="0" indent="0">
              <a:buNone/>
            </a:pPr>
            <a:r>
              <a:rPr lang="en-US" sz="1400" dirty="0"/>
              <a:t>The window is getting narrow and the transformation needed is still ahead of us.</a:t>
            </a:r>
          </a:p>
          <a:p>
            <a:pPr marL="0" indent="0">
              <a:buNone/>
            </a:pPr>
            <a:endParaRPr lang="en-US" sz="1400" dirty="0">
              <a:latin typeface="Ubuntu" panose="020B0504030602030204" pitchFamily="34" charset="0"/>
            </a:endParaRPr>
          </a:p>
        </p:txBody>
      </p:sp>
      <p:sp>
        <p:nvSpPr>
          <p:cNvPr id="5" name="Footer Placeholder 4">
            <a:extLst>
              <a:ext uri="{FF2B5EF4-FFF2-40B4-BE49-F238E27FC236}">
                <a16:creationId xmlns:a16="http://schemas.microsoft.com/office/drawing/2014/main" id="{75D55624-2896-BBBC-4BF1-6345020B75B9}"/>
              </a:ext>
            </a:extLst>
          </p:cNvPr>
          <p:cNvSpPr>
            <a:spLocks noGrp="1"/>
          </p:cNvSpPr>
          <p:nvPr>
            <p:ph type="ftr" sz="quarter" idx="11"/>
          </p:nvPr>
        </p:nvSpPr>
        <p:spPr/>
        <p:txBody>
          <a:bodyPr/>
          <a:lstStyle/>
          <a:p>
            <a:pPr>
              <a:defRPr/>
            </a:pPr>
            <a:r>
              <a:rPr lang="en-US" dirty="0" err="1"/>
              <a:t>www.climateactiontracker.org</a:t>
            </a:r>
            <a:endParaRPr lang="en-US" dirty="0"/>
          </a:p>
        </p:txBody>
      </p:sp>
      <p:pic>
        <p:nvPicPr>
          <p:cNvPr id="6" name="Picture 5">
            <a:extLst>
              <a:ext uri="{FF2B5EF4-FFF2-40B4-BE49-F238E27FC236}">
                <a16:creationId xmlns:a16="http://schemas.microsoft.com/office/drawing/2014/main" id="{BB04B584-73BA-BD28-E8B6-04502A0BA258}"/>
              </a:ext>
            </a:extLst>
          </p:cNvPr>
          <p:cNvPicPr>
            <a:picLocks noChangeAspect="1"/>
          </p:cNvPicPr>
          <p:nvPr/>
        </p:nvPicPr>
        <p:blipFill>
          <a:blip r:embed="rId2"/>
          <a:stretch>
            <a:fillRect/>
          </a:stretch>
        </p:blipFill>
        <p:spPr>
          <a:xfrm>
            <a:off x="6124602" y="1909326"/>
            <a:ext cx="5884618" cy="3501008"/>
          </a:xfrm>
          <a:prstGeom prst="rect">
            <a:avLst/>
          </a:prstGeom>
        </p:spPr>
      </p:pic>
      <p:sp>
        <p:nvSpPr>
          <p:cNvPr id="4" name="TextBox 3">
            <a:extLst>
              <a:ext uri="{FF2B5EF4-FFF2-40B4-BE49-F238E27FC236}">
                <a16:creationId xmlns:a16="http://schemas.microsoft.com/office/drawing/2014/main" id="{1014ECD1-9215-8D2C-1DB3-E4D810B8EAAF}"/>
              </a:ext>
            </a:extLst>
          </p:cNvPr>
          <p:cNvSpPr txBox="1"/>
          <p:nvPr/>
        </p:nvSpPr>
        <p:spPr>
          <a:xfrm>
            <a:off x="6888088" y="5519254"/>
            <a:ext cx="4680520" cy="253916"/>
          </a:xfrm>
          <a:prstGeom prst="rect">
            <a:avLst/>
          </a:prstGeom>
          <a:noFill/>
        </p:spPr>
        <p:txBody>
          <a:bodyPr wrap="square" rtlCol="0">
            <a:spAutoFit/>
          </a:bodyPr>
          <a:lstStyle/>
          <a:p>
            <a:r>
              <a:rPr lang="en-GB" sz="1050" dirty="0"/>
              <a:t>Source: https://climateactiontracker.org/climate-target-update-tracker-2035/</a:t>
            </a:r>
          </a:p>
        </p:txBody>
      </p:sp>
    </p:spTree>
    <p:extLst>
      <p:ext uri="{BB962C8B-B14F-4D97-AF65-F5344CB8AC3E}">
        <p14:creationId xmlns:p14="http://schemas.microsoft.com/office/powerpoint/2010/main" val="2511607017"/>
      </p:ext>
    </p:extLst>
  </p:cSld>
  <p:clrMapOvr>
    <a:masterClrMapping/>
  </p:clrMapOvr>
</p:sld>
</file>

<file path=ppt/theme/theme1.xml><?xml version="1.0" encoding="utf-8"?>
<a:theme xmlns:a="http://schemas.openxmlformats.org/drawingml/2006/main" name="CAT presentation template">
  <a:themeElements>
    <a:clrScheme name="CAT2023">
      <a:dk1>
        <a:srgbClr val="000000"/>
      </a:dk1>
      <a:lt1>
        <a:srgbClr val="FFFFFF"/>
      </a:lt1>
      <a:dk2>
        <a:srgbClr val="3F7BA5"/>
      </a:dk2>
      <a:lt2>
        <a:srgbClr val="F6F7F7"/>
      </a:lt2>
      <a:accent1>
        <a:srgbClr val="575F62"/>
      </a:accent1>
      <a:accent2>
        <a:srgbClr val="EF694A"/>
      </a:accent2>
      <a:accent3>
        <a:srgbClr val="F1AB48"/>
      </a:accent3>
      <a:accent4>
        <a:srgbClr val="F1E463"/>
      </a:accent4>
      <a:accent5>
        <a:srgbClr val="B0CB68"/>
      </a:accent5>
      <a:accent6>
        <a:srgbClr val="77599E"/>
      </a:accent6>
      <a:hlink>
        <a:srgbClr val="4F8EB5"/>
      </a:hlink>
      <a:folHlink>
        <a:srgbClr val="775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T_Presentation_PPT_Template_2024.10" id="{DF38EB0A-C1BC-4D4A-B7BD-6D21EC107F67}" vid="{E96F5896-1518-274D-AC2D-04CBADC198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CAT_Presentation_PPT_Template</Template>
  <TotalTime>0</TotalTime>
  <Words>2225</Words>
  <Application>Microsoft Office PowerPoint</Application>
  <PresentationFormat>Widescreen</PresentationFormat>
  <Paragraphs>230</Paragraphs>
  <Slides>24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Lato</vt:lpstr>
      <vt:lpstr>Open Sans</vt:lpstr>
      <vt:lpstr>Times New Roman</vt:lpstr>
      <vt:lpstr>Ubuntu</vt:lpstr>
      <vt:lpstr>CAT presentation template</vt:lpstr>
      <vt:lpstr>PowerPoint Presentation</vt:lpstr>
      <vt:lpstr>Defining Power Sector needs</vt:lpstr>
      <vt:lpstr>At COP28, governments agreed to triple global renewable capacity  by 2030</vt:lpstr>
      <vt:lpstr>We need to understand the target beyond the GWs</vt:lpstr>
      <vt:lpstr>Renewables are expanding…</vt:lpstr>
      <vt:lpstr>… but we are still far from where we need to be by 2030</vt:lpstr>
      <vt:lpstr>We need to translate the global tripling goal down to national level</vt:lpstr>
      <vt:lpstr>Our method is focused on including multiple analytical elements</vt:lpstr>
      <vt:lpstr>New NDCs should be ambitious, fair, credible and transparent</vt:lpstr>
      <vt:lpstr>New Power sector evaluation</vt:lpstr>
      <vt:lpstr>New CAT evaluation of the power sector for 16 countries</vt:lpstr>
      <vt:lpstr>CAT Power sector evaluation</vt:lpstr>
      <vt:lpstr>Our power sector evaluation system </vt:lpstr>
      <vt:lpstr>Our power sector evaluation system </vt:lpstr>
      <vt:lpstr>Switzerland</vt:lpstr>
      <vt:lpstr>Switzerland</vt:lpstr>
      <vt:lpstr>Brazil</vt:lpstr>
      <vt:lpstr>Brazil</vt:lpstr>
      <vt:lpstr>India</vt:lpstr>
      <vt:lpstr>India</vt:lpstr>
      <vt:lpstr>Saudi Arabia</vt:lpstr>
      <vt:lpstr>Saudi Arabia</vt:lpstr>
      <vt:lpstr>Climate Action Tracker’s sectoral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Louise Jeffery</dc:creator>
  <cp:lastModifiedBy>Victoria Fischdick</cp:lastModifiedBy>
  <cp:revision>35</cp:revision>
  <cp:lastPrinted>2014-06-07T23:15:25Z</cp:lastPrinted>
  <dcterms:created xsi:type="dcterms:W3CDTF">2025-05-15T11:41:27Z</dcterms:created>
  <dcterms:modified xsi:type="dcterms:W3CDTF">2025-05-23T11:24:15Z</dcterms:modified>
</cp:coreProperties>
</file>